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Lemon"/>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emon-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a78da053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gea78da0531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ea78da0531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e5fb3899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ee5fb38996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 our latest demonstration in June resulted from our collaboration with a defense industry partner to closely integrate our deployable service on the aircraft platform with the vendor provided sensor pod</a:t>
            </a:r>
            <a:endParaRPr/>
          </a:p>
          <a:p>
            <a:pPr indent="0" lvl="0" marL="0" rtl="0" algn="l">
              <a:spcBef>
                <a:spcPts val="0"/>
              </a:spcBef>
              <a:spcAft>
                <a:spcPts val="0"/>
              </a:spcAft>
              <a:buClr>
                <a:schemeClr val="dk1"/>
              </a:buClr>
              <a:buSzPts val="1100"/>
              <a:buFont typeface="Arial"/>
              <a:buNone/>
            </a:pPr>
            <a:r>
              <a:rPr lang="en"/>
              <a:t>- the cabability to modify our service algorithms within 24 hours did not depend on either the aircraft platform or the sensor pod software release timelines</a:t>
            </a:r>
            <a:endParaRPr/>
          </a:p>
          <a:p>
            <a:pPr indent="0" lvl="0" marL="0" rtl="0" algn="l">
              <a:spcBef>
                <a:spcPts val="0"/>
              </a:spcBef>
              <a:spcAft>
                <a:spcPts val="0"/>
              </a:spcAft>
              <a:buClr>
                <a:schemeClr val="dk1"/>
              </a:buClr>
              <a:buSzPts val="1100"/>
              <a:buFont typeface="Arial"/>
              <a:buNone/>
            </a:pPr>
            <a:r>
              <a:rPr lang="en"/>
              <a:t>- this visibly demonstrated a future where each SWEG can maintain a government owned software supply chain that extends to hardware in the field</a:t>
            </a:r>
            <a:endParaRPr/>
          </a:p>
          <a:p>
            <a:pPr indent="0" lvl="0" marL="0" rtl="0" algn="l">
              <a:spcBef>
                <a:spcPts val="0"/>
              </a:spcBef>
              <a:spcAft>
                <a:spcPts val="0"/>
              </a:spcAft>
              <a:buClr>
                <a:schemeClr val="dk1"/>
              </a:buClr>
              <a:buSzPts val="1100"/>
              <a:buFont typeface="Arial"/>
              <a:buNone/>
            </a:pPr>
            <a:r>
              <a:rPr lang="en"/>
              <a:t>- this is not about taking the job of the OEM just more integration and more collaborative decision making but mostly independent release capability</a:t>
            </a:r>
            <a:endParaRPr/>
          </a:p>
          <a:p>
            <a:pPr indent="0" lvl="0" marL="0" rtl="0" algn="l">
              <a:spcBef>
                <a:spcPts val="0"/>
              </a:spcBef>
              <a:spcAft>
                <a:spcPts val="0"/>
              </a:spcAft>
              <a:buClr>
                <a:schemeClr val="dk1"/>
              </a:buClr>
              <a:buSzPts val="1100"/>
              <a:buFont typeface="Arial"/>
              <a:buNone/>
            </a:pPr>
            <a:r>
              <a:rPr lang="en"/>
              <a:t>- this is also not a one size fits all but rather a small microservice team that can provide a vital combat service as a portable reuseable secure and tested solution</a:t>
            </a:r>
            <a:endParaRPr/>
          </a:p>
          <a:p>
            <a:pPr indent="0" lvl="0" marL="0" rtl="0" algn="l">
              <a:spcBef>
                <a:spcPts val="0"/>
              </a:spcBef>
              <a:spcAft>
                <a:spcPts val="0"/>
              </a:spcAft>
              <a:buNone/>
            </a:pPr>
            <a:r>
              <a:t/>
            </a:r>
            <a:endParaRPr/>
          </a:p>
        </p:txBody>
      </p:sp>
      <p:sp>
        <p:nvSpPr>
          <p:cNvPr id="168" name="Google Shape;168;gee5fb38996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f8f8cd52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f8f8cd52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a78da0531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ea78da0531_0_3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ea78da0531_0_3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a78da0531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ea78da0531_0_2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Eeyore - a retired AF pilot, working as a government ser</a:t>
            </a:r>
            <a:endParaRPr/>
          </a:p>
        </p:txBody>
      </p:sp>
      <p:sp>
        <p:nvSpPr>
          <p:cNvPr id="78" name="Google Shape;78;gea78da0531_0_2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d8c8e2e7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ed8c8e2e78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Warfighters need updated OFP capabilities delivered at a pace that’s relevant to current operational objectives</a:t>
            </a:r>
            <a:endParaRPr/>
          </a:p>
          <a:p>
            <a:pPr indent="0" lvl="0" marL="0" rtl="0" algn="l">
              <a:spcBef>
                <a:spcPts val="0"/>
              </a:spcBef>
              <a:spcAft>
                <a:spcPts val="0"/>
              </a:spcAft>
              <a:buNone/>
            </a:pPr>
            <a:r>
              <a:rPr lang="en"/>
              <a:t>Current OEM software supply chains are not agile enough to meet the Joint Force CC’s near-term operational needs</a:t>
            </a:r>
            <a:endParaRPr/>
          </a:p>
          <a:p>
            <a:pPr indent="0" lvl="0" marL="0" rtl="0" algn="l">
              <a:spcBef>
                <a:spcPts val="0"/>
              </a:spcBef>
              <a:spcAft>
                <a:spcPts val="0"/>
              </a:spcAft>
              <a:buNone/>
            </a:pPr>
            <a:r>
              <a:rPr lang="en"/>
              <a:t>An agile government owned software supply chain that extends to hardware in the field would not require contract negotiation</a:t>
            </a:r>
            <a:endParaRPr/>
          </a:p>
          <a:p>
            <a:pPr indent="0" lvl="0" marL="0" rtl="0" algn="l">
              <a:spcBef>
                <a:spcPts val="0"/>
              </a:spcBef>
              <a:spcAft>
                <a:spcPts val="0"/>
              </a:spcAft>
              <a:buNone/>
            </a:pPr>
            <a:br>
              <a:rPr lang="en"/>
            </a:br>
            <a:r>
              <a:rPr lang="en"/>
              <a:t>This is part of a three-year </a:t>
            </a:r>
            <a:r>
              <a:rPr lang="en"/>
              <a:t>effort to get to this point - where we met the warfighter requirement to turn and deploy code into a combat system within 24 hours, what once took months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typical use case for the next war is the need to change an algorithm tomorrow to take advantage of some newly discovered fact today</a:t>
            </a:r>
            <a:endParaRPr/>
          </a:p>
          <a:p>
            <a:pPr indent="0" lvl="0" marL="0" rtl="0" algn="l">
              <a:spcBef>
                <a:spcPts val="0"/>
              </a:spcBef>
              <a:spcAft>
                <a:spcPts val="0"/>
              </a:spcAft>
              <a:buNone/>
            </a:pPr>
            <a:r>
              <a:rPr lang="en"/>
              <a:t>- imagine the steps a major defense industry company would take? the truth is government process teams stand at the ready for this need given enough time</a:t>
            </a:r>
            <a:endParaRPr/>
          </a:p>
          <a:p>
            <a:pPr indent="0" lvl="0" marL="0" rtl="0" algn="l">
              <a:spcBef>
                <a:spcPts val="0"/>
              </a:spcBef>
              <a:spcAft>
                <a:spcPts val="0"/>
              </a:spcAft>
              <a:buNone/>
            </a:pPr>
            <a:r>
              <a:rPr lang="en"/>
              <a:t>- what if the 24 hour need is in fact required for some future war?</a:t>
            </a:r>
            <a:endParaRPr/>
          </a:p>
          <a:p>
            <a:pPr indent="0" lvl="0" marL="0" rtl="0" algn="l">
              <a:spcBef>
                <a:spcPts val="0"/>
              </a:spcBef>
              <a:spcAft>
                <a:spcPts val="0"/>
              </a:spcAft>
              <a:buClr>
                <a:schemeClr val="dk1"/>
              </a:buClr>
              <a:buSzPts val="1100"/>
              <a:buFont typeface="Arial"/>
              <a:buNone/>
            </a:pPr>
            <a:r>
              <a:rPr lang="en"/>
              <a:t>- a government software supply chain built and approved for this speed of delivery is more important today than ever</a:t>
            </a:r>
            <a:endParaRPr/>
          </a:p>
          <a:p>
            <a:pPr indent="0" lvl="0" marL="0" rtl="0" algn="l">
              <a:spcBef>
                <a:spcPts val="0"/>
              </a:spcBef>
              <a:spcAft>
                <a:spcPts val="0"/>
              </a:spcAft>
              <a:buNone/>
            </a:pPr>
            <a:r>
              <a:t/>
            </a:r>
            <a:endParaRPr/>
          </a:p>
        </p:txBody>
      </p:sp>
      <p:sp>
        <p:nvSpPr>
          <p:cNvPr id="88" name="Google Shape;88;ged8c8e2e78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a78da0531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ea78da0531_0_3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 the 309th Software Engineering Group at Hill Air Force Base is just one of three similar teams found also at Tinker and Robbins AF bases</a:t>
            </a:r>
            <a:endParaRPr/>
          </a:p>
          <a:p>
            <a:pPr indent="0" lvl="0" marL="0" rtl="0" algn="l">
              <a:spcBef>
                <a:spcPts val="0"/>
              </a:spcBef>
              <a:spcAft>
                <a:spcPts val="0"/>
              </a:spcAft>
              <a:buNone/>
            </a:pPr>
            <a:r>
              <a:rPr lang="en"/>
              <a:t>- we have specialized in writing AF embedded system software for over 30 years</a:t>
            </a:r>
            <a:endParaRPr/>
          </a:p>
          <a:p>
            <a:pPr indent="0" lvl="0" marL="0" rtl="0" algn="l">
              <a:spcBef>
                <a:spcPts val="0"/>
              </a:spcBef>
              <a:spcAft>
                <a:spcPts val="0"/>
              </a:spcAft>
              <a:buNone/>
            </a:pPr>
            <a:r>
              <a:rPr lang="en"/>
              <a:t>- many of the systems were delivered to us by defense industry companies and we have the arduous task of maintaining and sometime re-engineering these systems over time</a:t>
            </a:r>
            <a:endParaRPr/>
          </a:p>
          <a:p>
            <a:pPr indent="0" lvl="0" marL="0" rtl="0" algn="l">
              <a:spcBef>
                <a:spcPts val="0"/>
              </a:spcBef>
              <a:spcAft>
                <a:spcPts val="0"/>
              </a:spcAft>
              <a:buNone/>
            </a:pPr>
            <a:r>
              <a:rPr lang="en"/>
              <a:t>- the current development environment is heavy weight SDLC including contract negotiation with the original manufacturer that requires significant resource planning and execution of software changes</a:t>
            </a:r>
            <a:endParaRPr/>
          </a:p>
          <a:p>
            <a:pPr indent="0" lvl="0" marL="0" rtl="0" algn="l">
              <a:spcBef>
                <a:spcPts val="0"/>
              </a:spcBef>
              <a:spcAft>
                <a:spcPts val="0"/>
              </a:spcAft>
              <a:buNone/>
            </a:pPr>
            <a:r>
              <a:rPr lang="en"/>
              <a:t>- a single line change of an algorithm on one day to the next founded on daily threat updates are usually rolled up to each incremental OFP release requiring complete system testing</a:t>
            </a:r>
            <a:endParaRPr/>
          </a:p>
          <a:p>
            <a:pPr indent="0" lvl="0" marL="0" rtl="0" algn="l">
              <a:spcBef>
                <a:spcPts val="0"/>
              </a:spcBef>
              <a:spcAft>
                <a:spcPts val="0"/>
              </a:spcAft>
              <a:buNone/>
            </a:pPr>
            <a:r>
              <a:rPr lang="en"/>
              <a:t>- a rapid OFP delivery system relies on a daily OFP release schedule without compromising testing, accreditation, approval, and security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gea78da0531_0_3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a78da0531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ea78da0531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 as I have said the status quo in defense industry companies and the software engineering groups is not agile, at best it is agile waterfall</a:t>
            </a:r>
            <a:endParaRPr/>
          </a:p>
          <a:p>
            <a:pPr indent="0" lvl="0" marL="0" rtl="0" algn="l">
              <a:spcBef>
                <a:spcPts val="0"/>
              </a:spcBef>
              <a:spcAft>
                <a:spcPts val="0"/>
              </a:spcAft>
              <a:buClr>
                <a:schemeClr val="dk1"/>
              </a:buClr>
              <a:buSzPts val="1100"/>
              <a:buFont typeface="Arial"/>
              <a:buNone/>
            </a:pPr>
            <a:r>
              <a:rPr lang="en"/>
              <a:t>- tests are significantly manual, heck even the compilation process in most cases is significantly manual</a:t>
            </a:r>
            <a:endParaRPr/>
          </a:p>
          <a:p>
            <a:pPr indent="0" lvl="0" marL="0" rtl="0" algn="l">
              <a:spcBef>
                <a:spcPts val="0"/>
              </a:spcBef>
              <a:spcAft>
                <a:spcPts val="0"/>
              </a:spcAft>
              <a:buClr>
                <a:schemeClr val="dk1"/>
              </a:buClr>
              <a:buSzPts val="1100"/>
              <a:buFont typeface="Arial"/>
              <a:buNone/>
            </a:pPr>
            <a:r>
              <a:rPr lang="en"/>
              <a:t>- hardware tests are the only valid tests and while emulation or simulated tests are found everything still goes through a no kidding flight test</a:t>
            </a:r>
            <a:endParaRPr/>
          </a:p>
          <a:p>
            <a:pPr indent="0" lvl="0" marL="0" rtl="0" algn="l">
              <a:spcBef>
                <a:spcPts val="0"/>
              </a:spcBef>
              <a:spcAft>
                <a:spcPts val="0"/>
              </a:spcAft>
              <a:buClr>
                <a:schemeClr val="dk1"/>
              </a:buClr>
              <a:buSzPts val="1100"/>
              <a:buFont typeface="Arial"/>
              <a:buNone/>
            </a:pPr>
            <a:r>
              <a:rPr lang="en"/>
              <a:t>- lastly the </a:t>
            </a:r>
            <a:r>
              <a:rPr lang="en"/>
              <a:t>landscape</a:t>
            </a:r>
            <a:r>
              <a:rPr lang="en"/>
              <a:t> of AF embedded weapon systems are full of custom products and proprietary solutions without re-use or even of the shelf integration</a:t>
            </a:r>
            <a:endParaRPr/>
          </a:p>
          <a:p>
            <a:pPr indent="0" lvl="0" marL="0" rtl="0" algn="l">
              <a:spcBef>
                <a:spcPts val="0"/>
              </a:spcBef>
              <a:spcAft>
                <a:spcPts val="0"/>
              </a:spcAft>
              <a:buClr>
                <a:schemeClr val="dk1"/>
              </a:buClr>
              <a:buSzPts val="1100"/>
              <a:buFont typeface="Arial"/>
              <a:buNone/>
            </a:pPr>
            <a:r>
              <a:rPr lang="en"/>
              <a:t>- the conspirators out there laugh at vendor lock while the software engineers struggle with a mountain of legacy code languages and technical debt</a:t>
            </a:r>
            <a:endParaRPr/>
          </a:p>
          <a:p>
            <a:pPr indent="0" lvl="0" marL="0" rtl="0" algn="l">
              <a:spcBef>
                <a:spcPts val="0"/>
              </a:spcBef>
              <a:spcAft>
                <a:spcPts val="0"/>
              </a:spcAft>
              <a:buClr>
                <a:schemeClr val="dk1"/>
              </a:buClr>
              <a:buSzPts val="1100"/>
              <a:buFont typeface="Arial"/>
              <a:buNone/>
            </a:pPr>
            <a:r>
              <a:rPr lang="en"/>
              <a:t>- we are probably the only team in the AF asking the program offices to buy commercial and government off the shelf embedded hardware instead of paying a vendor to build yet another something new from scratch</a:t>
            </a:r>
            <a:endParaRPr/>
          </a:p>
          <a:p>
            <a:pPr indent="0" lvl="0" marL="0" rtl="0" algn="l">
              <a:spcBef>
                <a:spcPts val="0"/>
              </a:spcBef>
              <a:spcAft>
                <a:spcPts val="0"/>
              </a:spcAft>
              <a:buClr>
                <a:schemeClr val="dk1"/>
              </a:buClr>
              <a:buSzPts val="1100"/>
              <a:buFont typeface="Arial"/>
              <a:buNone/>
            </a:pPr>
            <a:r>
              <a:rPr lang="en"/>
              <a:t>- stick to known viable hardware architectures and hold the hardware manufacturer accountable to those standards</a:t>
            </a:r>
            <a:endParaRPr/>
          </a:p>
          <a:p>
            <a:pPr indent="0" lvl="0" marL="0" rtl="0" algn="l">
              <a:spcBef>
                <a:spcPts val="0"/>
              </a:spcBef>
              <a:spcAft>
                <a:spcPts val="0"/>
              </a:spcAft>
              <a:buClr>
                <a:schemeClr val="dk1"/>
              </a:buClr>
              <a:buSzPts val="1100"/>
              <a:buFont typeface="Arial"/>
              <a:buNone/>
            </a:pPr>
            <a:r>
              <a:rPr lang="en"/>
              <a:t>- we began this journey on May 14th, 2019 when our F-16 SPO program manager hosted a conference call with the newly appointed AF Chief Software Officer Mr. Chaillan</a:t>
            </a:r>
            <a:endParaRPr/>
          </a:p>
          <a:p>
            <a:pPr indent="0" lvl="0" marL="0" rtl="0" algn="l">
              <a:spcBef>
                <a:spcPts val="0"/>
              </a:spcBef>
              <a:spcAft>
                <a:spcPts val="0"/>
              </a:spcAft>
              <a:buClr>
                <a:schemeClr val="dk1"/>
              </a:buClr>
              <a:buSzPts val="1100"/>
              <a:buFont typeface="Arial"/>
              <a:buNone/>
            </a:pPr>
            <a:r>
              <a:rPr lang="en"/>
              <a:t>- three months later in August we took up residency in colorado springs working with the team that is now known as platform one</a:t>
            </a:r>
            <a:endParaRPr/>
          </a:p>
          <a:p>
            <a:pPr indent="0" lvl="0" marL="0" rtl="0" algn="l">
              <a:spcBef>
                <a:spcPts val="0"/>
              </a:spcBef>
              <a:spcAft>
                <a:spcPts val="0"/>
              </a:spcAft>
              <a:buClr>
                <a:schemeClr val="dk1"/>
              </a:buClr>
              <a:buSzPts val="1100"/>
              <a:buFont typeface="Arial"/>
              <a:buNone/>
            </a:pPr>
            <a:r>
              <a:rPr lang="en"/>
              <a:t>- three months later we were able to demo the first iteration of rapid OFP integration on the F-16 by running a single node k3s cluster on an existing embedded device</a:t>
            </a:r>
            <a:endParaRPr/>
          </a:p>
          <a:p>
            <a:pPr indent="0" lvl="0" marL="0" rtl="0" algn="l">
              <a:spcBef>
                <a:spcPts val="0"/>
              </a:spcBef>
              <a:spcAft>
                <a:spcPts val="0"/>
              </a:spcAft>
              <a:buClr>
                <a:schemeClr val="dk1"/>
              </a:buClr>
              <a:buSzPts val="1100"/>
              <a:buFont typeface="Arial"/>
              <a:buNone/>
            </a:pPr>
            <a:r>
              <a:rPr lang="en"/>
              <a:t>- what started out as a what if now sounded possible and this is when our journey began to get us where we are today</a:t>
            </a:r>
            <a:endParaRPr/>
          </a:p>
          <a:p>
            <a:pPr indent="0" lvl="0" marL="0" rtl="0" algn="l">
              <a:spcBef>
                <a:spcPts val="0"/>
              </a:spcBef>
              <a:spcAft>
                <a:spcPts val="0"/>
              </a:spcAft>
              <a:buNone/>
            </a:pPr>
            <a:r>
              <a:t/>
            </a:r>
            <a:endParaRPr/>
          </a:p>
        </p:txBody>
      </p:sp>
      <p:sp>
        <p:nvSpPr>
          <p:cNvPr id="102" name="Google Shape;102;gea78da0531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a78da0531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ea78da0531_0_3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 the challenges our team encountered over time are considerable: they are entrenched process, established defense industry contracts, extensive program office management teams, all siloed within the known ways to do this</a:t>
            </a:r>
            <a:endParaRPr/>
          </a:p>
          <a:p>
            <a:pPr indent="0" lvl="0" marL="0" rtl="0" algn="l">
              <a:spcBef>
                <a:spcPts val="0"/>
              </a:spcBef>
              <a:spcAft>
                <a:spcPts val="0"/>
              </a:spcAft>
              <a:buNone/>
            </a:pPr>
            <a:r>
              <a:rPr lang="en"/>
              <a:t>- the SWEG as a partner to facilitate the smooth transition of a weapon system from the vendor to the government has largely matched the corporate industry silos</a:t>
            </a:r>
            <a:endParaRPr/>
          </a:p>
          <a:p>
            <a:pPr indent="0" lvl="0" marL="0" rtl="0" algn="l">
              <a:spcBef>
                <a:spcPts val="0"/>
              </a:spcBef>
              <a:spcAft>
                <a:spcPts val="0"/>
              </a:spcAft>
              <a:buNone/>
            </a:pPr>
            <a:r>
              <a:rPr lang="en"/>
              <a:t>- the team at project lightning wanted to see what a dev ops pipeline for our context would look like: a small team of government software engineers, assisted by a small team of corporate dev ops experts, working on a small microservice, delivered to a single embedded system, integrated with the rest of the jet OFP</a:t>
            </a:r>
            <a:endParaRPr/>
          </a:p>
          <a:p>
            <a:pPr indent="0" lvl="0" marL="0" rtl="0" algn="l">
              <a:spcBef>
                <a:spcPts val="0"/>
              </a:spcBef>
              <a:spcAft>
                <a:spcPts val="0"/>
              </a:spcAft>
              <a:buClr>
                <a:schemeClr val="dk1"/>
              </a:buClr>
              <a:buSzPts val="1100"/>
              <a:buFont typeface="Arial"/>
              <a:buNone/>
            </a:pPr>
            <a:r>
              <a:rPr lang="en"/>
              <a:t>- we created an independent software supply chain that could be released on a daily increment in a highly decoupled way to the rest of the OFP</a:t>
            </a:r>
            <a:endParaRPr/>
          </a:p>
          <a:p>
            <a:pPr indent="0" lvl="0" marL="0" rtl="0" algn="l">
              <a:spcBef>
                <a:spcPts val="0"/>
              </a:spcBef>
              <a:spcAft>
                <a:spcPts val="0"/>
              </a:spcAft>
              <a:buNone/>
            </a:pPr>
            <a:r>
              <a:t/>
            </a:r>
            <a:endParaRPr/>
          </a:p>
        </p:txBody>
      </p:sp>
      <p:sp>
        <p:nvSpPr>
          <p:cNvPr id="120" name="Google Shape;120;gea78da0531_0_3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a78da053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ea78da0531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 the challenges are so great on this journey we found it helpful to focus on four pillars to keep true to the course we believe is possible</a:t>
            </a:r>
            <a:endParaRPr/>
          </a:p>
          <a:p>
            <a:pPr indent="0" lvl="0" marL="0" rtl="0" algn="l">
              <a:spcBef>
                <a:spcPts val="0"/>
              </a:spcBef>
              <a:spcAft>
                <a:spcPts val="0"/>
              </a:spcAft>
              <a:buClr>
                <a:schemeClr val="dk1"/>
              </a:buClr>
              <a:buSzPts val="1100"/>
              <a:buFont typeface="Arial"/>
              <a:buNone/>
            </a:pPr>
            <a:r>
              <a:rPr lang="en"/>
              <a:t>- these appear reasonable at face value but the important story is what they rule out (next slide)</a:t>
            </a:r>
            <a:br>
              <a:rPr lang="en"/>
            </a:br>
            <a:br>
              <a:rPr lang="en"/>
            </a:br>
            <a:br>
              <a:rPr lang="en"/>
            </a:br>
            <a:br>
              <a:rPr lang="en"/>
            </a:br>
            <a:r>
              <a:rPr lang="en"/>
              <a:t>- navigating the challenges and existing processes, while bringing in these core principles to stabilize the understanding of how new approaches will bring positive change vs. throwing out all the current state aspects that many programs and people are comfortable with</a:t>
            </a:r>
            <a:endParaRPr/>
          </a:p>
          <a:p>
            <a:pPr indent="0" lvl="0" marL="0" rtl="0" algn="l">
              <a:spcBef>
                <a:spcPts val="0"/>
              </a:spcBef>
              <a:spcAft>
                <a:spcPts val="0"/>
              </a:spcAft>
              <a:buNone/>
            </a:pPr>
            <a:r>
              <a:t/>
            </a:r>
            <a:endParaRPr/>
          </a:p>
        </p:txBody>
      </p:sp>
      <p:sp>
        <p:nvSpPr>
          <p:cNvPr id="128" name="Google Shape;128;gea78da0531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a78da0531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ea78da0531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t>- fast forward almost two years and you see a vastly expanded framework for a Rapid OFP system we call project lightning, as in cloud to jet</a:t>
            </a:r>
            <a:endParaRPr/>
          </a:p>
          <a:p>
            <a:pPr indent="0" lvl="0" marL="0" rtl="0" algn="l">
              <a:spcBef>
                <a:spcPts val="0"/>
              </a:spcBef>
              <a:spcAft>
                <a:spcPts val="0"/>
              </a:spcAft>
              <a:buClr>
                <a:schemeClr val="dk1"/>
              </a:buClr>
              <a:buSzPts val="1100"/>
              <a:buFont typeface="Arial"/>
              <a:buNone/>
            </a:pPr>
            <a:r>
              <a:rPr lang="en"/>
              <a:t>- we are truly focused on agile software development principles</a:t>
            </a:r>
            <a:endParaRPr/>
          </a:p>
          <a:p>
            <a:pPr indent="0" lvl="0" marL="0" rtl="0" algn="l">
              <a:spcBef>
                <a:spcPts val="0"/>
              </a:spcBef>
              <a:spcAft>
                <a:spcPts val="0"/>
              </a:spcAft>
              <a:buClr>
                <a:schemeClr val="dk1"/>
              </a:buClr>
              <a:buSzPts val="1100"/>
              <a:buFont typeface="Arial"/>
              <a:buNone/>
            </a:pPr>
            <a:r>
              <a:rPr lang="en"/>
              <a:t>- we are using devops automation to automate integration, testing, accreditation, and secure delivery</a:t>
            </a:r>
            <a:endParaRPr/>
          </a:p>
          <a:p>
            <a:pPr indent="0" lvl="0" marL="0" rtl="0" algn="l">
              <a:spcBef>
                <a:spcPts val="0"/>
              </a:spcBef>
              <a:spcAft>
                <a:spcPts val="0"/>
              </a:spcAft>
              <a:buClr>
                <a:schemeClr val="dk1"/>
              </a:buClr>
              <a:buSzPts val="1100"/>
              <a:buFont typeface="Arial"/>
              <a:buNone/>
            </a:pPr>
            <a:r>
              <a:rPr lang="en"/>
              <a:t>- the necessity for extensive digital emulation testing has pushed us to various known hardware architecture standards</a:t>
            </a:r>
            <a:endParaRPr/>
          </a:p>
          <a:p>
            <a:pPr indent="0" lvl="0" marL="0" rtl="0" algn="l">
              <a:spcBef>
                <a:spcPts val="0"/>
              </a:spcBef>
              <a:spcAft>
                <a:spcPts val="0"/>
              </a:spcAft>
              <a:buClr>
                <a:schemeClr val="dk1"/>
              </a:buClr>
              <a:buSzPts val="1100"/>
              <a:buFont typeface="Arial"/>
              <a:buNone/>
            </a:pPr>
            <a:r>
              <a:rPr lang="en"/>
              <a:t>- we have found hardware does matter when digital twins are needed for the speed of testing and accreditation necessary for rapid OFP</a:t>
            </a:r>
            <a:endParaRPr/>
          </a:p>
          <a:p>
            <a:pPr indent="0" lvl="0" marL="0" rtl="0" algn="l">
              <a:spcBef>
                <a:spcPts val="0"/>
              </a:spcBef>
              <a:spcAft>
                <a:spcPts val="0"/>
              </a:spcAft>
              <a:buClr>
                <a:schemeClr val="dk1"/>
              </a:buClr>
              <a:buSzPts val="1100"/>
              <a:buFont typeface="Arial"/>
              <a:buNone/>
            </a:pPr>
            <a:r>
              <a:rPr lang="en"/>
              <a:t>- we depend on the security of container based applications to help bridge the multi-level security we have architected for</a:t>
            </a:r>
            <a:endParaRPr/>
          </a:p>
          <a:p>
            <a:pPr indent="0" lvl="0" marL="0" rtl="0" algn="l">
              <a:spcBef>
                <a:spcPts val="0"/>
              </a:spcBef>
              <a:spcAft>
                <a:spcPts val="0"/>
              </a:spcAft>
              <a:buClr>
                <a:schemeClr val="dk1"/>
              </a:buClr>
              <a:buSzPts val="1100"/>
              <a:buFont typeface="Arial"/>
              <a:buNone/>
            </a:pPr>
            <a:r>
              <a:rPr lang="en"/>
              <a:t>- we can justify the desire to classify context modularly and hopefully prevent moving everything up to the highest classification for the pipeline to work</a:t>
            </a:r>
            <a:endParaRPr/>
          </a:p>
          <a:p>
            <a:pPr indent="0" lvl="0" marL="0" rtl="0" algn="l">
              <a:spcBef>
                <a:spcPts val="0"/>
              </a:spcBef>
              <a:spcAft>
                <a:spcPts val="0"/>
              </a:spcAft>
              <a:buClr>
                <a:schemeClr val="dk1"/>
              </a:buClr>
              <a:buSzPts val="1100"/>
              <a:buFont typeface="Arial"/>
              <a:buNone/>
            </a:pPr>
            <a:r>
              <a:rPr lang="en"/>
              <a:t>- additional benefits have already been proven: we can deliver the same algorithm to more than one embedded system, by matching standard hardware architectures we can securely deliver a variety of real and non-real time container systems</a:t>
            </a:r>
            <a:endParaRPr/>
          </a:p>
          <a:p>
            <a:pPr indent="0" lvl="0" marL="0" rtl="0" algn="l">
              <a:spcBef>
                <a:spcPts val="0"/>
              </a:spcBef>
              <a:spcAft>
                <a:spcPts val="0"/>
              </a:spcAft>
              <a:buNone/>
            </a:pPr>
            <a:r>
              <a:t/>
            </a:r>
            <a:endParaRPr/>
          </a:p>
        </p:txBody>
      </p:sp>
      <p:sp>
        <p:nvSpPr>
          <p:cNvPr id="137" name="Google Shape;137;gea78da0531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f8f8cd3fd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ef8f8cd3fd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Mike’s Slide</a:t>
            </a:r>
            <a:br>
              <a:rPr lang="en"/>
            </a:br>
            <a:br>
              <a:rPr lang="en"/>
            </a:br>
            <a:r>
              <a:rPr lang="en">
                <a:solidFill>
                  <a:schemeClr val="dk1"/>
                </a:solidFill>
              </a:rPr>
              <a:t> our latest demonstration in June resulted from our collaboration with a defense industry partner to closely integrate our deployable service on the aircraft platform with the vendor provided sensor pod</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 the cabability to modify our service algorithms within 24 hours did not depend on either the aircraft platform or the sensor pod software release timelines</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 this visibly demonstrated a future where each SWEG can maintain a government owned software supply chain that extends to hardware in the field</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 this is not about taking the job of the OEM just more integration and more collaborative decision making but mostly independent release capability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 this is also not a one size fits all but rather a small microservice team that can provide a vital combat service as a portable reuseable secure and tested solution</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60" name="Google Shape;160;gef8f8cd3fd_1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8" name="Google Shape;5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0" y="0"/>
            <a:ext cx="1170000" cy="5143500"/>
          </a:xfrm>
          <a:prstGeom prst="rect">
            <a:avLst/>
          </a:prstGeom>
          <a:gradFill>
            <a:gsLst>
              <a:gs pos="0">
                <a:srgbClr val="4F5951"/>
              </a:gs>
              <a:gs pos="11000">
                <a:srgbClr val="4F5951"/>
              </a:gs>
              <a:gs pos="100000">
                <a:srgbClr val="BFD9C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 name="Google Shape;19;p4"/>
          <p:cNvSpPr txBox="1"/>
          <p:nvPr>
            <p:ph type="title"/>
          </p:nvPr>
        </p:nvSpPr>
        <p:spPr>
          <a:xfrm>
            <a:off x="1170000" y="445025"/>
            <a:ext cx="76623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1170000" y="1152475"/>
            <a:ext cx="76623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rotWithShape="1">
          <a:blip r:embed="rId2">
            <a:alphaModFix/>
          </a:blip>
          <a:srcRect b="0" l="0" r="0" t="0"/>
          <a:stretch/>
        </p:blipFill>
        <p:spPr>
          <a:xfrm>
            <a:off x="6901679" y="4573449"/>
            <a:ext cx="522002" cy="451865"/>
          </a:xfrm>
          <a:prstGeom prst="rect">
            <a:avLst/>
          </a:prstGeom>
          <a:noFill/>
          <a:ln>
            <a:noFill/>
          </a:ln>
        </p:spPr>
      </p:pic>
      <p:pic>
        <p:nvPicPr>
          <p:cNvPr id="23" name="Google Shape;23;p4"/>
          <p:cNvPicPr preferRelativeResize="0"/>
          <p:nvPr/>
        </p:nvPicPr>
        <p:blipFill rotWithShape="1">
          <a:blip r:embed="rId3">
            <a:alphaModFix/>
          </a:blip>
          <a:srcRect b="29198" l="0" r="0" t="27519"/>
          <a:stretch/>
        </p:blipFill>
        <p:spPr>
          <a:xfrm>
            <a:off x="7676750" y="4571313"/>
            <a:ext cx="1053876" cy="456149"/>
          </a:xfrm>
          <a:prstGeom prst="rect">
            <a:avLst/>
          </a:prstGeom>
          <a:noFill/>
          <a:ln>
            <a:noFill/>
          </a:ln>
        </p:spPr>
      </p:pic>
      <p:pic>
        <p:nvPicPr>
          <p:cNvPr id="24" name="Google Shape;24;p4"/>
          <p:cNvPicPr preferRelativeResize="0"/>
          <p:nvPr/>
        </p:nvPicPr>
        <p:blipFill rotWithShape="1">
          <a:blip r:embed="rId4">
            <a:alphaModFix/>
          </a:blip>
          <a:srcRect b="77028" l="3051" r="66119" t="2854"/>
          <a:stretch/>
        </p:blipFill>
        <p:spPr>
          <a:xfrm>
            <a:off x="5449465" y="4571325"/>
            <a:ext cx="1427736" cy="4561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p:nvPr/>
        </p:nvSpPr>
        <p:spPr>
          <a:xfrm>
            <a:off x="0" y="0"/>
            <a:ext cx="1170000" cy="5143500"/>
          </a:xfrm>
          <a:prstGeom prst="rect">
            <a:avLst/>
          </a:prstGeom>
          <a:gradFill>
            <a:gsLst>
              <a:gs pos="0">
                <a:srgbClr val="4F5951"/>
              </a:gs>
              <a:gs pos="11000">
                <a:srgbClr val="4F5951"/>
              </a:gs>
              <a:gs pos="100000">
                <a:srgbClr val="BFD9C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 name="Google Shape;27;p5"/>
          <p:cNvSpPr txBox="1"/>
          <p:nvPr>
            <p:ph type="title"/>
          </p:nvPr>
        </p:nvSpPr>
        <p:spPr>
          <a:xfrm>
            <a:off x="1170000" y="445025"/>
            <a:ext cx="76623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1170000" y="1152475"/>
            <a:ext cx="35970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5235319" y="1152475"/>
            <a:ext cx="35970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a:off x="0" y="0"/>
            <a:ext cx="1170000" cy="5143500"/>
          </a:xfrm>
          <a:prstGeom prst="rect">
            <a:avLst/>
          </a:prstGeom>
          <a:gradFill>
            <a:gsLst>
              <a:gs pos="0">
                <a:srgbClr val="4F5951"/>
              </a:gs>
              <a:gs pos="11000">
                <a:srgbClr val="4F5951"/>
              </a:gs>
              <a:gs pos="100000">
                <a:srgbClr val="BFD9C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 name="Google Shape;33;p6"/>
          <p:cNvSpPr txBox="1"/>
          <p:nvPr>
            <p:ph type="title"/>
          </p:nvPr>
        </p:nvSpPr>
        <p:spPr>
          <a:xfrm>
            <a:off x="1170000" y="445025"/>
            <a:ext cx="76623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1170000" y="555600"/>
            <a:ext cx="28641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1170000" y="1389600"/>
            <a:ext cx="28641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7"/>
          <p:cNvSpPr/>
          <p:nvPr/>
        </p:nvSpPr>
        <p:spPr>
          <a:xfrm>
            <a:off x="0" y="0"/>
            <a:ext cx="1170000" cy="5143500"/>
          </a:xfrm>
          <a:prstGeom prst="rect">
            <a:avLst/>
          </a:prstGeom>
          <a:gradFill>
            <a:gsLst>
              <a:gs pos="0">
                <a:srgbClr val="4F5951"/>
              </a:gs>
              <a:gs pos="11000">
                <a:srgbClr val="4F5951"/>
              </a:gs>
              <a:gs pos="100000">
                <a:srgbClr val="BFD9C4"/>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0" name="Google Shape;40;p7"/>
          <p:cNvPicPr preferRelativeResize="0"/>
          <p:nvPr/>
        </p:nvPicPr>
        <p:blipFill rotWithShape="1">
          <a:blip r:embed="rId2">
            <a:alphaModFix/>
          </a:blip>
          <a:srcRect b="0" l="0" r="0" t="0"/>
          <a:stretch/>
        </p:blipFill>
        <p:spPr>
          <a:xfrm>
            <a:off x="6901679" y="4573449"/>
            <a:ext cx="522002" cy="451865"/>
          </a:xfrm>
          <a:prstGeom prst="rect">
            <a:avLst/>
          </a:prstGeom>
          <a:noFill/>
          <a:ln>
            <a:noFill/>
          </a:ln>
        </p:spPr>
      </p:pic>
      <p:pic>
        <p:nvPicPr>
          <p:cNvPr id="41" name="Google Shape;41;p7"/>
          <p:cNvPicPr preferRelativeResize="0"/>
          <p:nvPr/>
        </p:nvPicPr>
        <p:blipFill rotWithShape="1">
          <a:blip r:embed="rId3">
            <a:alphaModFix/>
          </a:blip>
          <a:srcRect b="29198" l="0" r="0" t="27519"/>
          <a:stretch/>
        </p:blipFill>
        <p:spPr>
          <a:xfrm>
            <a:off x="7676750" y="4571313"/>
            <a:ext cx="1053876" cy="456149"/>
          </a:xfrm>
          <a:prstGeom prst="rect">
            <a:avLst/>
          </a:prstGeom>
          <a:noFill/>
          <a:ln>
            <a:noFill/>
          </a:ln>
        </p:spPr>
      </p:pic>
      <p:pic>
        <p:nvPicPr>
          <p:cNvPr id="42" name="Google Shape;42;p7"/>
          <p:cNvPicPr preferRelativeResize="0"/>
          <p:nvPr/>
        </p:nvPicPr>
        <p:blipFill rotWithShape="1">
          <a:blip r:embed="rId4">
            <a:alphaModFix/>
          </a:blip>
          <a:srcRect b="77028" l="3051" r="66119" t="2854"/>
          <a:stretch/>
        </p:blipFill>
        <p:spPr>
          <a:xfrm>
            <a:off x="5449465" y="4571325"/>
            <a:ext cx="1427736" cy="4561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295002" y="97950"/>
            <a:ext cx="769801" cy="6994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13"/>
          <p:cNvSpPr/>
          <p:nvPr/>
        </p:nvSpPr>
        <p:spPr>
          <a:xfrm>
            <a:off x="0" y="3829050"/>
            <a:ext cx="9144000" cy="1314600"/>
          </a:xfrm>
          <a:prstGeom prst="rect">
            <a:avLst/>
          </a:prstGeom>
          <a:solidFill>
            <a:srgbClr val="4049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7" name="Google Shape;67;p13"/>
          <p:cNvSpPr txBox="1"/>
          <p:nvPr/>
        </p:nvSpPr>
        <p:spPr>
          <a:xfrm>
            <a:off x="1643924" y="3989163"/>
            <a:ext cx="4849200" cy="9942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FF"/>
              </a:buClr>
              <a:buSzPts val="4000"/>
              <a:buFont typeface="Arial"/>
              <a:buNone/>
            </a:pPr>
            <a:r>
              <a:rPr b="1" lang="en" sz="3400">
                <a:solidFill>
                  <a:srgbClr val="FFFFFF"/>
                </a:solidFill>
              </a:rPr>
              <a:t>Project </a:t>
            </a:r>
            <a:r>
              <a:rPr b="1" i="0" lang="en" sz="3400" u="none" cap="none" strike="noStrike">
                <a:solidFill>
                  <a:srgbClr val="FFFFFF"/>
                </a:solidFill>
              </a:rPr>
              <a:t>Lightning Rapid OFP 2021</a:t>
            </a:r>
            <a:endParaRPr sz="800"/>
          </a:p>
        </p:txBody>
      </p:sp>
      <p:pic>
        <p:nvPicPr>
          <p:cNvPr id="68" name="Google Shape;68;p13"/>
          <p:cNvPicPr preferRelativeResize="0"/>
          <p:nvPr/>
        </p:nvPicPr>
        <p:blipFill rotWithShape="1">
          <a:blip r:embed="rId3">
            <a:alphaModFix/>
          </a:blip>
          <a:srcRect b="0" l="0" r="0" t="0"/>
          <a:stretch/>
        </p:blipFill>
        <p:spPr>
          <a:xfrm>
            <a:off x="200358" y="3990346"/>
            <a:ext cx="1145778" cy="991831"/>
          </a:xfrm>
          <a:prstGeom prst="rect">
            <a:avLst/>
          </a:prstGeom>
          <a:noFill/>
          <a:ln>
            <a:noFill/>
          </a:ln>
        </p:spPr>
      </p:pic>
      <p:pic>
        <p:nvPicPr>
          <p:cNvPr id="69" name="Google Shape;69;p13"/>
          <p:cNvPicPr preferRelativeResize="0"/>
          <p:nvPr/>
        </p:nvPicPr>
        <p:blipFill rotWithShape="1">
          <a:blip r:embed="rId4">
            <a:alphaModFix/>
          </a:blip>
          <a:srcRect b="29198" l="0" r="0" t="27519"/>
          <a:stretch/>
        </p:blipFill>
        <p:spPr>
          <a:xfrm>
            <a:off x="6790925" y="4258275"/>
            <a:ext cx="1053876" cy="456149"/>
          </a:xfrm>
          <a:prstGeom prst="rect">
            <a:avLst/>
          </a:prstGeom>
          <a:noFill/>
          <a:ln>
            <a:noFill/>
          </a:ln>
        </p:spPr>
      </p:pic>
      <p:sp>
        <p:nvSpPr>
          <p:cNvPr id="70" name="Google Shape;70;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DevSecOps at Supersonic Speed (well…getting there)</a:t>
            </a:r>
            <a:endParaRPr/>
          </a:p>
        </p:txBody>
      </p:sp>
      <p:grpSp>
        <p:nvGrpSpPr>
          <p:cNvPr id="71" name="Google Shape;71;p13"/>
          <p:cNvGrpSpPr/>
          <p:nvPr/>
        </p:nvGrpSpPr>
        <p:grpSpPr>
          <a:xfrm>
            <a:off x="8032320" y="3920904"/>
            <a:ext cx="951330" cy="1130725"/>
            <a:chOff x="8016595" y="3989166"/>
            <a:chExt cx="951330" cy="1130725"/>
          </a:xfrm>
        </p:grpSpPr>
        <p:pic>
          <p:nvPicPr>
            <p:cNvPr id="72" name="Google Shape;72;p13"/>
            <p:cNvPicPr preferRelativeResize="0"/>
            <p:nvPr/>
          </p:nvPicPr>
          <p:blipFill rotWithShape="1">
            <a:blip r:embed="rId5">
              <a:alphaModFix/>
            </a:blip>
            <a:srcRect b="0" l="0" r="0" t="0"/>
            <a:stretch/>
          </p:blipFill>
          <p:spPr>
            <a:xfrm>
              <a:off x="8297300" y="3989166"/>
              <a:ext cx="670626" cy="884435"/>
            </a:xfrm>
            <a:prstGeom prst="rect">
              <a:avLst/>
            </a:prstGeom>
            <a:noFill/>
            <a:ln>
              <a:noFill/>
            </a:ln>
          </p:spPr>
        </p:pic>
        <p:sp>
          <p:nvSpPr>
            <p:cNvPr id="73" name="Google Shape;73;p13"/>
            <p:cNvSpPr/>
            <p:nvPr/>
          </p:nvSpPr>
          <p:spPr>
            <a:xfrm>
              <a:off x="8043210" y="4916999"/>
              <a:ext cx="747600" cy="167400"/>
            </a:xfrm>
            <a:prstGeom prst="rect">
              <a:avLst/>
            </a:prstGeom>
            <a:solidFill>
              <a:srgbClr val="2627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13247"/>
                </a:solidFill>
                <a:latin typeface="Calibri"/>
                <a:ea typeface="Calibri"/>
                <a:cs typeface="Calibri"/>
                <a:sym typeface="Calibri"/>
              </a:endParaRPr>
            </a:p>
          </p:txBody>
        </p:sp>
        <p:sp>
          <p:nvSpPr>
            <p:cNvPr id="74" name="Google Shape;74;p13"/>
            <p:cNvSpPr txBox="1"/>
            <p:nvPr/>
          </p:nvSpPr>
          <p:spPr>
            <a:xfrm>
              <a:off x="8016595" y="4873591"/>
              <a:ext cx="8157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000" u="none" cap="none" strike="noStrike">
                  <a:solidFill>
                    <a:srgbClr val="F2F2F2"/>
                  </a:solidFill>
                  <a:latin typeface="Lemon"/>
                  <a:ea typeface="Lemon"/>
                  <a:cs typeface="Lemon"/>
                  <a:sym typeface="Lemon"/>
                </a:rPr>
                <a:t>SkiCAMP</a:t>
              </a:r>
              <a:endParaRPr sz="1000">
                <a:solidFill>
                  <a:srgbClr val="F2F2F2"/>
                </a:solidFill>
                <a:latin typeface="Lemon"/>
                <a:ea typeface="Lemon"/>
                <a:cs typeface="Lemon"/>
                <a:sym typeface="Lemon"/>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2"/>
          <p:cNvSpPr txBox="1"/>
          <p:nvPr>
            <p:ph type="title"/>
          </p:nvPr>
        </p:nvSpPr>
        <p:spPr>
          <a:xfrm>
            <a:off x="1170000" y="445025"/>
            <a:ext cx="7662300" cy="57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b="1" lang="en"/>
              <a:t>CHALLENGES AHEAD</a:t>
            </a:r>
            <a:endParaRPr/>
          </a:p>
        </p:txBody>
      </p:sp>
      <p:sp>
        <p:nvSpPr>
          <p:cNvPr id="171" name="Google Shape;171;p22"/>
          <p:cNvSpPr txBox="1"/>
          <p:nvPr>
            <p:ph idx="1" type="body"/>
          </p:nvPr>
        </p:nvSpPr>
        <p:spPr>
          <a:xfrm>
            <a:off x="1170000" y="1152475"/>
            <a:ext cx="7662300" cy="3416400"/>
          </a:xfrm>
          <a:prstGeom prst="rect">
            <a:avLst/>
          </a:prstGeom>
          <a:noFill/>
          <a:ln>
            <a:noFill/>
          </a:ln>
        </p:spPr>
        <p:txBody>
          <a:bodyPr anchorCtr="0" anchor="t" bIns="34275" lIns="68575" spcFirstLastPara="1" rIns="68575" wrap="square" tIns="34275">
            <a:normAutofit lnSpcReduction="20000"/>
          </a:bodyPr>
          <a:lstStyle/>
          <a:p>
            <a:pPr indent="-342900" lvl="0" marL="457200" rtl="0" algn="l">
              <a:lnSpc>
                <a:spcPct val="135000"/>
              </a:lnSpc>
              <a:spcBef>
                <a:spcPts val="800"/>
              </a:spcBef>
              <a:spcAft>
                <a:spcPts val="0"/>
              </a:spcAft>
              <a:buSzPts val="1800"/>
              <a:buChar char="●"/>
            </a:pPr>
            <a:r>
              <a:rPr lang="en"/>
              <a:t>Desire to get to a regular flight test schedule</a:t>
            </a:r>
            <a:endParaRPr/>
          </a:p>
          <a:p>
            <a:pPr indent="-342900" lvl="0" marL="457200" rtl="0" algn="l">
              <a:lnSpc>
                <a:spcPct val="135000"/>
              </a:lnSpc>
              <a:spcBef>
                <a:spcPts val="0"/>
              </a:spcBef>
              <a:spcAft>
                <a:spcPts val="0"/>
              </a:spcAft>
              <a:buSzPts val="1800"/>
              <a:buChar char="●"/>
            </a:pPr>
            <a:r>
              <a:rPr lang="en"/>
              <a:t>Continue to influence SWEG’s mission to provide cradle-to-grave SW development and sustainment capabilities for aircraft, weapons, and cyber-physical platforms across the USAF operational fleets</a:t>
            </a:r>
            <a:endParaRPr/>
          </a:p>
          <a:p>
            <a:pPr indent="-342900" lvl="0" marL="457200" rtl="0" algn="l">
              <a:lnSpc>
                <a:spcPct val="135000"/>
              </a:lnSpc>
              <a:spcBef>
                <a:spcPts val="0"/>
              </a:spcBef>
              <a:spcAft>
                <a:spcPts val="0"/>
              </a:spcAft>
              <a:buSzPts val="1800"/>
              <a:buChar char="●"/>
            </a:pPr>
            <a:r>
              <a:rPr lang="en"/>
              <a:t>Continue to integrate with OEM’s SDLC and path-to-production</a:t>
            </a:r>
            <a:endParaRPr/>
          </a:p>
          <a:p>
            <a:pPr indent="-342900" lvl="0" marL="457200" rtl="0" algn="l">
              <a:lnSpc>
                <a:spcPct val="135000"/>
              </a:lnSpc>
              <a:spcBef>
                <a:spcPts val="0"/>
              </a:spcBef>
              <a:spcAft>
                <a:spcPts val="0"/>
              </a:spcAft>
              <a:buSzPts val="1800"/>
              <a:buChar char="●"/>
            </a:pPr>
            <a:r>
              <a:rPr lang="en"/>
              <a:t>Continue to mature what we have started - need mission partners, organizational support, funding, and engineering team members</a:t>
            </a:r>
            <a:endParaRPr/>
          </a:p>
          <a:p>
            <a:pPr indent="-342900" lvl="0" marL="457200" rtl="0" algn="l">
              <a:lnSpc>
                <a:spcPct val="135000"/>
              </a:lnSpc>
              <a:spcBef>
                <a:spcPts val="0"/>
              </a:spcBef>
              <a:spcAft>
                <a:spcPts val="0"/>
              </a:spcAft>
              <a:buSzPts val="1800"/>
              <a:buChar char="●"/>
            </a:pPr>
            <a:r>
              <a:rPr lang="en"/>
              <a:t>Scaling our combined team - government, military, and contractors to support the </a:t>
            </a:r>
            <a:endParaRPr/>
          </a:p>
          <a:p>
            <a:pPr indent="0" lvl="0" marL="457200" rtl="0" algn="l">
              <a:lnSpc>
                <a:spcPct val="135000"/>
              </a:lnSpc>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1170000" y="445025"/>
            <a:ext cx="766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Looking to the Future</a:t>
            </a:r>
            <a:endParaRPr/>
          </a:p>
        </p:txBody>
      </p:sp>
      <p:pic>
        <p:nvPicPr>
          <p:cNvPr id="177" name="Google Shape;177;p23"/>
          <p:cNvPicPr preferRelativeResize="0"/>
          <p:nvPr/>
        </p:nvPicPr>
        <p:blipFill>
          <a:blip r:embed="rId3">
            <a:alphaModFix/>
          </a:blip>
          <a:stretch>
            <a:fillRect/>
          </a:stretch>
        </p:blipFill>
        <p:spPr>
          <a:xfrm>
            <a:off x="1590887" y="1422177"/>
            <a:ext cx="6820525" cy="2972875"/>
          </a:xfrm>
          <a:prstGeom prst="rect">
            <a:avLst/>
          </a:prstGeom>
          <a:noFill/>
          <a:ln>
            <a:noFill/>
          </a:ln>
        </p:spPr>
      </p:pic>
      <p:grpSp>
        <p:nvGrpSpPr>
          <p:cNvPr id="178" name="Google Shape;178;p23"/>
          <p:cNvGrpSpPr/>
          <p:nvPr/>
        </p:nvGrpSpPr>
        <p:grpSpPr>
          <a:xfrm>
            <a:off x="5644770" y="1441029"/>
            <a:ext cx="951330" cy="1130725"/>
            <a:chOff x="8016595" y="3989166"/>
            <a:chExt cx="951330" cy="1130725"/>
          </a:xfrm>
        </p:grpSpPr>
        <p:pic>
          <p:nvPicPr>
            <p:cNvPr id="179" name="Google Shape;179;p23"/>
            <p:cNvPicPr preferRelativeResize="0"/>
            <p:nvPr/>
          </p:nvPicPr>
          <p:blipFill rotWithShape="1">
            <a:blip r:embed="rId4">
              <a:alphaModFix/>
            </a:blip>
            <a:srcRect b="0" l="0" r="0" t="0"/>
            <a:stretch/>
          </p:blipFill>
          <p:spPr>
            <a:xfrm>
              <a:off x="8297300" y="3989166"/>
              <a:ext cx="670626" cy="884435"/>
            </a:xfrm>
            <a:prstGeom prst="rect">
              <a:avLst/>
            </a:prstGeom>
            <a:noFill/>
            <a:ln>
              <a:noFill/>
            </a:ln>
          </p:spPr>
        </p:pic>
        <p:sp>
          <p:nvSpPr>
            <p:cNvPr id="180" name="Google Shape;180;p23"/>
            <p:cNvSpPr/>
            <p:nvPr/>
          </p:nvSpPr>
          <p:spPr>
            <a:xfrm>
              <a:off x="8043210" y="4916999"/>
              <a:ext cx="747600" cy="167400"/>
            </a:xfrm>
            <a:prstGeom prst="rect">
              <a:avLst/>
            </a:prstGeom>
            <a:solidFill>
              <a:srgbClr val="2627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13247"/>
                </a:solidFill>
                <a:latin typeface="Calibri"/>
                <a:ea typeface="Calibri"/>
                <a:cs typeface="Calibri"/>
                <a:sym typeface="Calibri"/>
              </a:endParaRPr>
            </a:p>
          </p:txBody>
        </p:sp>
        <p:sp>
          <p:nvSpPr>
            <p:cNvPr id="181" name="Google Shape;181;p23"/>
            <p:cNvSpPr txBox="1"/>
            <p:nvPr/>
          </p:nvSpPr>
          <p:spPr>
            <a:xfrm>
              <a:off x="8016595" y="4873591"/>
              <a:ext cx="8157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000" u="none" cap="none" strike="noStrike">
                  <a:solidFill>
                    <a:srgbClr val="F2F2F2"/>
                  </a:solidFill>
                  <a:latin typeface="Lemon"/>
                  <a:ea typeface="Lemon"/>
                  <a:cs typeface="Lemon"/>
                  <a:sym typeface="Lemon"/>
                </a:rPr>
                <a:t>SkiCAMP</a:t>
              </a:r>
              <a:endParaRPr sz="1000">
                <a:solidFill>
                  <a:srgbClr val="F2F2F2"/>
                </a:solidFill>
                <a:latin typeface="Lemon"/>
                <a:ea typeface="Lemon"/>
                <a:cs typeface="Lemon"/>
                <a:sym typeface="Lemon"/>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24"/>
          <p:cNvSpPr/>
          <p:nvPr/>
        </p:nvSpPr>
        <p:spPr>
          <a:xfrm>
            <a:off x="0" y="3829050"/>
            <a:ext cx="9144000" cy="1314600"/>
          </a:xfrm>
          <a:prstGeom prst="rect">
            <a:avLst/>
          </a:prstGeom>
          <a:solidFill>
            <a:srgbClr val="40494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24"/>
          <p:cNvSpPr txBox="1"/>
          <p:nvPr/>
        </p:nvSpPr>
        <p:spPr>
          <a:xfrm>
            <a:off x="1643924" y="3989163"/>
            <a:ext cx="4849200" cy="9942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FF"/>
              </a:buClr>
              <a:buSzPts val="4000"/>
              <a:buFont typeface="Arial"/>
              <a:buNone/>
            </a:pPr>
            <a:r>
              <a:rPr b="1" lang="en" sz="3400">
                <a:solidFill>
                  <a:srgbClr val="FFFFFF"/>
                </a:solidFill>
              </a:rPr>
              <a:t>Project </a:t>
            </a:r>
            <a:r>
              <a:rPr b="1" i="0" lang="en" sz="3400" u="none" cap="none" strike="noStrike">
                <a:solidFill>
                  <a:srgbClr val="FFFFFF"/>
                </a:solidFill>
              </a:rPr>
              <a:t>Lightning Rapid OFP 2021</a:t>
            </a:r>
            <a:endParaRPr sz="800"/>
          </a:p>
        </p:txBody>
      </p:sp>
      <p:pic>
        <p:nvPicPr>
          <p:cNvPr id="189" name="Google Shape;189;p24"/>
          <p:cNvPicPr preferRelativeResize="0"/>
          <p:nvPr/>
        </p:nvPicPr>
        <p:blipFill rotWithShape="1">
          <a:blip r:embed="rId3">
            <a:alphaModFix/>
          </a:blip>
          <a:srcRect b="0" l="0" r="0" t="0"/>
          <a:stretch/>
        </p:blipFill>
        <p:spPr>
          <a:xfrm>
            <a:off x="200333" y="3990359"/>
            <a:ext cx="1145778" cy="991831"/>
          </a:xfrm>
          <a:prstGeom prst="rect">
            <a:avLst/>
          </a:prstGeom>
          <a:noFill/>
          <a:ln>
            <a:noFill/>
          </a:ln>
        </p:spPr>
      </p:pic>
      <p:pic>
        <p:nvPicPr>
          <p:cNvPr id="190" name="Google Shape;190;p24"/>
          <p:cNvPicPr preferRelativeResize="0"/>
          <p:nvPr/>
        </p:nvPicPr>
        <p:blipFill rotWithShape="1">
          <a:blip r:embed="rId4">
            <a:alphaModFix/>
          </a:blip>
          <a:srcRect b="29198" l="0" r="0" t="27519"/>
          <a:stretch/>
        </p:blipFill>
        <p:spPr>
          <a:xfrm>
            <a:off x="6790925" y="4258275"/>
            <a:ext cx="1053876" cy="456149"/>
          </a:xfrm>
          <a:prstGeom prst="rect">
            <a:avLst/>
          </a:prstGeom>
          <a:noFill/>
          <a:ln>
            <a:noFill/>
          </a:ln>
        </p:spPr>
      </p:pic>
      <p:sp>
        <p:nvSpPr>
          <p:cNvPr id="191" name="Google Shape;191;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Questions?</a:t>
            </a:r>
            <a:endParaRPr/>
          </a:p>
        </p:txBody>
      </p:sp>
      <p:grpSp>
        <p:nvGrpSpPr>
          <p:cNvPr id="192" name="Google Shape;192;p24"/>
          <p:cNvGrpSpPr/>
          <p:nvPr/>
        </p:nvGrpSpPr>
        <p:grpSpPr>
          <a:xfrm>
            <a:off x="8032320" y="3920904"/>
            <a:ext cx="951330" cy="1130725"/>
            <a:chOff x="8016595" y="3989166"/>
            <a:chExt cx="951330" cy="1130725"/>
          </a:xfrm>
        </p:grpSpPr>
        <p:pic>
          <p:nvPicPr>
            <p:cNvPr id="193" name="Google Shape;193;p24"/>
            <p:cNvPicPr preferRelativeResize="0"/>
            <p:nvPr/>
          </p:nvPicPr>
          <p:blipFill rotWithShape="1">
            <a:blip r:embed="rId5">
              <a:alphaModFix/>
            </a:blip>
            <a:srcRect b="0" l="0" r="0" t="0"/>
            <a:stretch/>
          </p:blipFill>
          <p:spPr>
            <a:xfrm>
              <a:off x="8297300" y="3989166"/>
              <a:ext cx="670626" cy="884435"/>
            </a:xfrm>
            <a:prstGeom prst="rect">
              <a:avLst/>
            </a:prstGeom>
            <a:noFill/>
            <a:ln>
              <a:noFill/>
            </a:ln>
          </p:spPr>
        </p:pic>
        <p:sp>
          <p:nvSpPr>
            <p:cNvPr id="194" name="Google Shape;194;p24"/>
            <p:cNvSpPr/>
            <p:nvPr/>
          </p:nvSpPr>
          <p:spPr>
            <a:xfrm>
              <a:off x="8043210" y="4916999"/>
              <a:ext cx="747600" cy="167400"/>
            </a:xfrm>
            <a:prstGeom prst="rect">
              <a:avLst/>
            </a:prstGeom>
            <a:solidFill>
              <a:srgbClr val="26273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13247"/>
                </a:solidFill>
                <a:latin typeface="Calibri"/>
                <a:ea typeface="Calibri"/>
                <a:cs typeface="Calibri"/>
                <a:sym typeface="Calibri"/>
              </a:endParaRPr>
            </a:p>
          </p:txBody>
        </p:sp>
        <p:sp>
          <p:nvSpPr>
            <p:cNvPr id="195" name="Google Shape;195;p24"/>
            <p:cNvSpPr txBox="1"/>
            <p:nvPr/>
          </p:nvSpPr>
          <p:spPr>
            <a:xfrm>
              <a:off x="8016595" y="4873591"/>
              <a:ext cx="8157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000" u="none" cap="none" strike="noStrike">
                  <a:solidFill>
                    <a:srgbClr val="F2F2F2"/>
                  </a:solidFill>
                  <a:latin typeface="Lemon"/>
                  <a:ea typeface="Lemon"/>
                  <a:cs typeface="Lemon"/>
                  <a:sym typeface="Lemon"/>
                </a:rPr>
                <a:t>SkiCAMP</a:t>
              </a:r>
              <a:endParaRPr sz="1000">
                <a:solidFill>
                  <a:srgbClr val="F2F2F2"/>
                </a:solidFill>
                <a:latin typeface="Lemon"/>
                <a:ea typeface="Lemon"/>
                <a:cs typeface="Lemon"/>
                <a:sym typeface="Lemon"/>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4"/>
          <p:cNvSpPr txBox="1"/>
          <p:nvPr>
            <p:ph type="title"/>
          </p:nvPr>
        </p:nvSpPr>
        <p:spPr>
          <a:xfrm>
            <a:off x="1170000" y="445025"/>
            <a:ext cx="7662300" cy="57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b="1" lang="en"/>
              <a:t>INTRODUCTIONS</a:t>
            </a:r>
            <a:endParaRPr/>
          </a:p>
        </p:txBody>
      </p:sp>
      <p:sp>
        <p:nvSpPr>
          <p:cNvPr id="81" name="Google Shape;81;p14"/>
          <p:cNvSpPr txBox="1"/>
          <p:nvPr>
            <p:ph idx="1" type="body"/>
          </p:nvPr>
        </p:nvSpPr>
        <p:spPr>
          <a:xfrm>
            <a:off x="1170000" y="2571750"/>
            <a:ext cx="3597000" cy="1997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Derek “</a:t>
            </a:r>
            <a:r>
              <a:rPr b="1" lang="en"/>
              <a:t>Eeyore” </a:t>
            </a:r>
            <a:r>
              <a:rPr lang="en"/>
              <a:t>Bissinger</a:t>
            </a:r>
            <a:br>
              <a:rPr lang="en"/>
            </a:br>
            <a:r>
              <a:rPr lang="en"/>
              <a:t>Senior Software Architect</a:t>
            </a:r>
            <a:br>
              <a:rPr lang="en"/>
            </a:br>
            <a:r>
              <a:rPr lang="en"/>
              <a:t>309th SWEG </a:t>
            </a:r>
            <a:r>
              <a:rPr lang="en"/>
              <a:t>United States Air Force</a:t>
            </a:r>
            <a:endParaRPr/>
          </a:p>
        </p:txBody>
      </p:sp>
      <p:sp>
        <p:nvSpPr>
          <p:cNvPr id="82" name="Google Shape;82;p14"/>
          <p:cNvSpPr txBox="1"/>
          <p:nvPr>
            <p:ph idx="2" type="body"/>
          </p:nvPr>
        </p:nvSpPr>
        <p:spPr>
          <a:xfrm>
            <a:off x="5235325" y="2571775"/>
            <a:ext cx="3597000" cy="1997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Mike Snyder</a:t>
            </a:r>
            <a:br>
              <a:rPr lang="en"/>
            </a:br>
            <a:r>
              <a:rPr lang="en"/>
              <a:t>Client Principal - Defense</a:t>
            </a:r>
            <a:br>
              <a:rPr lang="en"/>
            </a:br>
            <a:r>
              <a:rPr lang="en"/>
              <a:t>Oteemo, Inc.</a:t>
            </a:r>
            <a:endParaRPr/>
          </a:p>
        </p:txBody>
      </p:sp>
      <p:pic>
        <p:nvPicPr>
          <p:cNvPr id="83" name="Google Shape;83;p14"/>
          <p:cNvPicPr preferRelativeResize="0"/>
          <p:nvPr/>
        </p:nvPicPr>
        <p:blipFill>
          <a:blip r:embed="rId3">
            <a:alphaModFix/>
          </a:blip>
          <a:stretch>
            <a:fillRect/>
          </a:stretch>
        </p:blipFill>
        <p:spPr>
          <a:xfrm>
            <a:off x="5913864" y="1037012"/>
            <a:ext cx="2239935" cy="1554025"/>
          </a:xfrm>
          <a:prstGeom prst="rect">
            <a:avLst/>
          </a:prstGeom>
          <a:noFill/>
          <a:ln>
            <a:noFill/>
          </a:ln>
        </p:spPr>
      </p:pic>
      <p:pic>
        <p:nvPicPr>
          <p:cNvPr id="84" name="Google Shape;84;p14"/>
          <p:cNvPicPr preferRelativeResize="0"/>
          <p:nvPr/>
        </p:nvPicPr>
        <p:blipFill>
          <a:blip r:embed="rId4">
            <a:alphaModFix/>
          </a:blip>
          <a:stretch>
            <a:fillRect/>
          </a:stretch>
        </p:blipFill>
        <p:spPr>
          <a:xfrm>
            <a:off x="1848525" y="1037000"/>
            <a:ext cx="2239925" cy="1554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5"/>
          <p:cNvSpPr txBox="1"/>
          <p:nvPr>
            <p:ph type="title"/>
          </p:nvPr>
        </p:nvSpPr>
        <p:spPr>
          <a:xfrm>
            <a:off x="1170000" y="445025"/>
            <a:ext cx="7662300" cy="57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b="1" lang="en">
                <a:latin typeface="Arial"/>
                <a:ea typeface="Arial"/>
                <a:cs typeface="Arial"/>
                <a:sym typeface="Arial"/>
              </a:rPr>
              <a:t>NEED STATEMENT</a:t>
            </a:r>
            <a:endParaRPr/>
          </a:p>
        </p:txBody>
      </p:sp>
      <p:sp>
        <p:nvSpPr>
          <p:cNvPr id="91" name="Google Shape;91;p15"/>
          <p:cNvSpPr txBox="1"/>
          <p:nvPr>
            <p:ph idx="1" type="body"/>
          </p:nvPr>
        </p:nvSpPr>
        <p:spPr>
          <a:xfrm>
            <a:off x="1170000" y="1152475"/>
            <a:ext cx="7662300" cy="3416400"/>
          </a:xfrm>
          <a:prstGeom prst="rect">
            <a:avLst/>
          </a:prstGeom>
          <a:noFill/>
          <a:ln>
            <a:noFill/>
          </a:ln>
        </p:spPr>
        <p:txBody>
          <a:bodyPr anchorCtr="0" anchor="t" bIns="34275" lIns="68575" spcFirstLastPara="1" rIns="68575" wrap="square" tIns="34275">
            <a:noAutofit/>
          </a:bodyPr>
          <a:lstStyle/>
          <a:p>
            <a:pPr indent="0" lvl="0" marL="457200" rtl="0" algn="l">
              <a:lnSpc>
                <a:spcPct val="115000"/>
              </a:lnSpc>
              <a:spcBef>
                <a:spcPts val="800"/>
              </a:spcBef>
              <a:spcAft>
                <a:spcPts val="0"/>
              </a:spcAft>
              <a:buNone/>
            </a:pPr>
            <a:r>
              <a:rPr i="1" lang="en"/>
              <a:t>How do you introduce DevSecOps to government?</a:t>
            </a:r>
            <a:r>
              <a:rPr lang="en"/>
              <a:t> </a:t>
            </a:r>
            <a:endParaRPr sz="1500"/>
          </a:p>
          <a:p>
            <a:pPr indent="-323850" lvl="0" marL="457200" rtl="0" algn="l">
              <a:lnSpc>
                <a:spcPct val="115000"/>
              </a:lnSpc>
              <a:spcBef>
                <a:spcPts val="1200"/>
              </a:spcBef>
              <a:spcAft>
                <a:spcPts val="0"/>
              </a:spcAft>
              <a:buSzPts val="1500"/>
              <a:buChar char="●"/>
            </a:pPr>
            <a:r>
              <a:rPr lang="en" sz="1500"/>
              <a:t>Here is an example of small government led DevOps transformation that is successful</a:t>
            </a:r>
            <a:endParaRPr sz="1500"/>
          </a:p>
          <a:p>
            <a:pPr indent="-323850" lvl="0" marL="457200" rtl="0" algn="l">
              <a:lnSpc>
                <a:spcPct val="115000"/>
              </a:lnSpc>
              <a:spcBef>
                <a:spcPts val="0"/>
              </a:spcBef>
              <a:spcAft>
                <a:spcPts val="0"/>
              </a:spcAft>
              <a:buSzPts val="1500"/>
              <a:buChar char="●"/>
            </a:pPr>
            <a:r>
              <a:rPr lang="en" sz="1500"/>
              <a:t>Cycle time to improve from </a:t>
            </a:r>
            <a:r>
              <a:rPr i="1" lang="en" sz="1500"/>
              <a:t>Months</a:t>
            </a:r>
            <a:r>
              <a:rPr lang="en" sz="1500"/>
              <a:t> to </a:t>
            </a:r>
            <a:r>
              <a:rPr i="1" lang="en" sz="1500"/>
              <a:t>Hours</a:t>
            </a:r>
            <a:endParaRPr i="1" sz="1500"/>
          </a:p>
          <a:p>
            <a:pPr indent="-323850" lvl="0" marL="457200" rtl="0" algn="l">
              <a:lnSpc>
                <a:spcPct val="115000"/>
              </a:lnSpc>
              <a:spcBef>
                <a:spcPts val="0"/>
              </a:spcBef>
              <a:spcAft>
                <a:spcPts val="0"/>
              </a:spcAft>
              <a:buSzPts val="1500"/>
              <a:buChar char="●"/>
            </a:pPr>
            <a:r>
              <a:rPr lang="en" sz="1500"/>
              <a:t>Build organizational capability almost e</a:t>
            </a:r>
            <a:r>
              <a:rPr lang="en" sz="1500"/>
              <a:t>ntirely OJT and Peer Instruction provided by </a:t>
            </a:r>
            <a:r>
              <a:rPr lang="en" sz="1500"/>
              <a:t>industry - working in partnership with industry and government </a:t>
            </a:r>
            <a:endParaRPr sz="1500"/>
          </a:p>
          <a:p>
            <a:pPr indent="-323850" lvl="0" marL="457200" rtl="0" algn="l">
              <a:lnSpc>
                <a:spcPct val="115000"/>
              </a:lnSpc>
              <a:spcBef>
                <a:spcPts val="0"/>
              </a:spcBef>
              <a:spcAft>
                <a:spcPts val="0"/>
              </a:spcAft>
              <a:buSzPts val="1500"/>
              <a:buChar char="●"/>
            </a:pPr>
            <a:r>
              <a:rPr lang="en" sz="1500"/>
              <a:t>Lengthy, archaic, traditional processes for updating DoD software is not a new concept - getting capabilities into fighter jets still lags behind most industry standards</a:t>
            </a:r>
            <a:endParaRPr sz="1500"/>
          </a:p>
          <a:p>
            <a:pPr indent="0" lvl="0" marL="457200" rtl="0" algn="l">
              <a:lnSpc>
                <a:spcPct val="115000"/>
              </a:lnSpc>
              <a:spcBef>
                <a:spcPts val="1200"/>
              </a:spcBef>
              <a:spcAft>
                <a:spcPts val="0"/>
              </a:spcAft>
              <a:buNone/>
            </a:pPr>
            <a:r>
              <a:t/>
            </a:r>
            <a:endParaRPr/>
          </a:p>
          <a:p>
            <a:pPr indent="0" lvl="0" marL="457200" rtl="0" algn="l">
              <a:lnSpc>
                <a:spcPct val="135000"/>
              </a:lnSpc>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6"/>
          <p:cNvSpPr txBox="1"/>
          <p:nvPr>
            <p:ph type="title"/>
          </p:nvPr>
        </p:nvSpPr>
        <p:spPr>
          <a:xfrm>
            <a:off x="1170000" y="445025"/>
            <a:ext cx="7662300" cy="57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b="1" lang="en"/>
              <a:t>DEFINITION OF TERMS</a:t>
            </a:r>
            <a:endParaRPr/>
          </a:p>
        </p:txBody>
      </p:sp>
      <p:sp>
        <p:nvSpPr>
          <p:cNvPr id="98" name="Google Shape;98;p16"/>
          <p:cNvSpPr txBox="1"/>
          <p:nvPr>
            <p:ph idx="1" type="body"/>
          </p:nvPr>
        </p:nvSpPr>
        <p:spPr>
          <a:xfrm>
            <a:off x="1170000" y="1152475"/>
            <a:ext cx="7662300" cy="3416400"/>
          </a:xfrm>
          <a:prstGeom prst="rect">
            <a:avLst/>
          </a:prstGeom>
          <a:noFill/>
          <a:ln>
            <a:noFill/>
          </a:ln>
        </p:spPr>
        <p:txBody>
          <a:bodyPr anchorCtr="0" anchor="t" bIns="34275" lIns="68575" spcFirstLastPara="1" rIns="68575" wrap="square" tIns="34275">
            <a:normAutofit lnSpcReduction="10000"/>
          </a:bodyPr>
          <a:lstStyle/>
          <a:p>
            <a:pPr indent="0" lvl="0" marL="457200" rtl="0" algn="l">
              <a:lnSpc>
                <a:spcPct val="135000"/>
              </a:lnSpc>
              <a:spcBef>
                <a:spcPts val="800"/>
              </a:spcBef>
              <a:spcAft>
                <a:spcPts val="0"/>
              </a:spcAft>
              <a:buNone/>
            </a:pPr>
            <a:r>
              <a:rPr lang="en"/>
              <a:t>SWEG - Software Engineering Group (each of the three AF maintenance </a:t>
            </a:r>
            <a:r>
              <a:rPr lang="en"/>
              <a:t>depots</a:t>
            </a:r>
            <a:r>
              <a:rPr lang="en"/>
              <a:t> have one) - 309th, 76th, 402nd</a:t>
            </a:r>
            <a:endParaRPr/>
          </a:p>
          <a:p>
            <a:pPr indent="0" lvl="0" marL="457200" rtl="0" algn="l">
              <a:lnSpc>
                <a:spcPct val="135000"/>
              </a:lnSpc>
              <a:spcBef>
                <a:spcPts val="1200"/>
              </a:spcBef>
              <a:spcAft>
                <a:spcPts val="0"/>
              </a:spcAft>
              <a:buNone/>
            </a:pPr>
            <a:r>
              <a:rPr lang="en"/>
              <a:t>OFP - Operational Flight Program (embedded system software)</a:t>
            </a:r>
            <a:endParaRPr/>
          </a:p>
          <a:p>
            <a:pPr indent="0" lvl="0" marL="457200" rtl="0" algn="l">
              <a:lnSpc>
                <a:spcPct val="135000"/>
              </a:lnSpc>
              <a:spcBef>
                <a:spcPts val="1200"/>
              </a:spcBef>
              <a:spcAft>
                <a:spcPts val="0"/>
              </a:spcAft>
              <a:buNone/>
            </a:pPr>
            <a:r>
              <a:rPr lang="en"/>
              <a:t>Rapid OFP - a</a:t>
            </a:r>
            <a:r>
              <a:rPr lang="en"/>
              <a:t> software supply chain that extends to embedded system hardware in the field with the capability to get updates in 24 hours or less </a:t>
            </a:r>
            <a:endParaRPr/>
          </a:p>
          <a:p>
            <a:pPr indent="0" lvl="0" marL="457200" rtl="0" algn="l">
              <a:lnSpc>
                <a:spcPct val="135000"/>
              </a:lnSpc>
              <a:spcBef>
                <a:spcPts val="1200"/>
              </a:spcBef>
              <a:spcAft>
                <a:spcPts val="0"/>
              </a:spcAft>
              <a:buNone/>
            </a:pPr>
            <a:r>
              <a:rPr lang="en"/>
              <a:t>SDPE arrived and Lightning was the result</a:t>
            </a:r>
            <a:r>
              <a:rPr lang="en" sz="1500"/>
              <a:t> </a:t>
            </a:r>
            <a:endParaRPr/>
          </a:p>
          <a:p>
            <a:pPr indent="0" lvl="0" marL="457200" rtl="0" algn="l">
              <a:lnSpc>
                <a:spcPct val="135000"/>
              </a:lnSpc>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3">
            <a:alphaModFix/>
          </a:blip>
          <a:srcRect b="0" l="0" r="0" t="0"/>
          <a:stretch/>
        </p:blipFill>
        <p:spPr>
          <a:xfrm>
            <a:off x="4763" y="0"/>
            <a:ext cx="9134476" cy="5143501"/>
          </a:xfrm>
          <a:prstGeom prst="rect">
            <a:avLst/>
          </a:prstGeom>
          <a:noFill/>
          <a:ln>
            <a:noFill/>
          </a:ln>
        </p:spPr>
      </p:pic>
      <p:sp>
        <p:nvSpPr>
          <p:cNvPr id="105" name="Google Shape;105;p17"/>
          <p:cNvSpPr txBox="1"/>
          <p:nvPr/>
        </p:nvSpPr>
        <p:spPr>
          <a:xfrm>
            <a:off x="5695811" y="2799091"/>
            <a:ext cx="1009800" cy="1617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Remote Loader Device</a:t>
            </a:r>
            <a:endParaRPr sz="1100"/>
          </a:p>
        </p:txBody>
      </p:sp>
      <p:sp>
        <p:nvSpPr>
          <p:cNvPr id="106" name="Google Shape;106;p17"/>
          <p:cNvSpPr txBox="1"/>
          <p:nvPr/>
        </p:nvSpPr>
        <p:spPr>
          <a:xfrm>
            <a:off x="109514" y="2787549"/>
            <a:ext cx="1310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Developer Writes</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Code in Local</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Development Center</a:t>
            </a:r>
            <a:endParaRPr sz="1100"/>
          </a:p>
        </p:txBody>
      </p:sp>
      <p:sp>
        <p:nvSpPr>
          <p:cNvPr id="107" name="Google Shape;107;p17"/>
          <p:cNvSpPr txBox="1"/>
          <p:nvPr/>
        </p:nvSpPr>
        <p:spPr>
          <a:xfrm>
            <a:off x="3271332" y="2619321"/>
            <a:ext cx="9186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Test Against Hardware in Loop</a:t>
            </a:r>
            <a:endParaRPr sz="1100"/>
          </a:p>
        </p:txBody>
      </p:sp>
      <p:sp>
        <p:nvSpPr>
          <p:cNvPr id="108" name="Google Shape;108;p17"/>
          <p:cNvSpPr txBox="1"/>
          <p:nvPr/>
        </p:nvSpPr>
        <p:spPr>
          <a:xfrm>
            <a:off x="3952355" y="2713123"/>
            <a:ext cx="9186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Manual Testing</a:t>
            </a:r>
            <a:endParaRPr sz="1100"/>
          </a:p>
        </p:txBody>
      </p:sp>
      <p:sp>
        <p:nvSpPr>
          <p:cNvPr id="109" name="Google Shape;109;p17"/>
          <p:cNvSpPr txBox="1"/>
          <p:nvPr/>
        </p:nvSpPr>
        <p:spPr>
          <a:xfrm>
            <a:off x="4883210" y="2410167"/>
            <a:ext cx="9186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Mail to</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Test Center</a:t>
            </a:r>
            <a:endParaRPr sz="1100"/>
          </a:p>
        </p:txBody>
      </p:sp>
      <p:sp>
        <p:nvSpPr>
          <p:cNvPr id="110" name="Google Shape;110;p17"/>
          <p:cNvSpPr txBox="1"/>
          <p:nvPr/>
        </p:nvSpPr>
        <p:spPr>
          <a:xfrm>
            <a:off x="6483581" y="2410167"/>
            <a:ext cx="11718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Mail to</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Operating Locations</a:t>
            </a:r>
            <a:endParaRPr sz="1100"/>
          </a:p>
        </p:txBody>
      </p:sp>
      <p:sp>
        <p:nvSpPr>
          <p:cNvPr id="111" name="Google Shape;111;p17"/>
          <p:cNvSpPr txBox="1"/>
          <p:nvPr/>
        </p:nvSpPr>
        <p:spPr>
          <a:xfrm>
            <a:off x="5545428" y="2968724"/>
            <a:ext cx="1310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Test On Actual Aircraft/Sensor</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at $50K an Hour</a:t>
            </a:r>
            <a:endParaRPr sz="1100"/>
          </a:p>
        </p:txBody>
      </p:sp>
      <p:sp>
        <p:nvSpPr>
          <p:cNvPr id="112" name="Google Shape;112;p17"/>
          <p:cNvSpPr txBox="1"/>
          <p:nvPr/>
        </p:nvSpPr>
        <p:spPr>
          <a:xfrm>
            <a:off x="1275686" y="2410167"/>
            <a:ext cx="8409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Mail to Systems</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Integration Lab</a:t>
            </a:r>
            <a:endParaRPr sz="1100"/>
          </a:p>
        </p:txBody>
      </p:sp>
      <p:sp>
        <p:nvSpPr>
          <p:cNvPr id="113" name="Google Shape;113;p17"/>
          <p:cNvSpPr txBox="1"/>
          <p:nvPr/>
        </p:nvSpPr>
        <p:spPr>
          <a:xfrm>
            <a:off x="7482019" y="2650796"/>
            <a:ext cx="1310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Load the Fleet On a</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Depot- Driven Schedule</a:t>
            </a:r>
            <a:endParaRPr sz="1100"/>
          </a:p>
        </p:txBody>
      </p:sp>
      <p:sp>
        <p:nvSpPr>
          <p:cNvPr id="114" name="Google Shape;114;p17"/>
          <p:cNvSpPr txBox="1"/>
          <p:nvPr/>
        </p:nvSpPr>
        <p:spPr>
          <a:xfrm>
            <a:off x="912300" y="131150"/>
            <a:ext cx="73221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100">
                <a:solidFill>
                  <a:schemeClr val="dk1"/>
                </a:solidFill>
                <a:latin typeface="Arial"/>
                <a:ea typeface="Arial"/>
                <a:cs typeface="Arial"/>
                <a:sym typeface="Arial"/>
              </a:rPr>
              <a:t>CURRENT PROCESS OVERVIEW</a:t>
            </a:r>
            <a:endParaRPr sz="1100"/>
          </a:p>
        </p:txBody>
      </p:sp>
      <p:sp>
        <p:nvSpPr>
          <p:cNvPr id="115" name="Google Shape;115;p17"/>
          <p:cNvSpPr txBox="1"/>
          <p:nvPr/>
        </p:nvSpPr>
        <p:spPr>
          <a:xfrm>
            <a:off x="2455073" y="1519556"/>
            <a:ext cx="2252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Systems Integration Lab</a:t>
            </a:r>
            <a:endParaRPr sz="1100"/>
          </a:p>
        </p:txBody>
      </p:sp>
      <p:sp>
        <p:nvSpPr>
          <p:cNvPr id="116" name="Google Shape;116;p17"/>
          <p:cNvSpPr/>
          <p:nvPr/>
        </p:nvSpPr>
        <p:spPr>
          <a:xfrm>
            <a:off x="2516653" y="2711653"/>
            <a:ext cx="561600" cy="1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600">
                <a:solidFill>
                  <a:schemeClr val="dk1"/>
                </a:solidFill>
                <a:latin typeface="Arial"/>
                <a:ea typeface="Arial"/>
                <a:cs typeface="Arial"/>
                <a:sym typeface="Arial"/>
              </a:rPr>
              <a:t>Data Center</a:t>
            </a:r>
            <a:endParaRPr sz="6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8"/>
          <p:cNvSpPr txBox="1"/>
          <p:nvPr>
            <p:ph type="title"/>
          </p:nvPr>
        </p:nvSpPr>
        <p:spPr>
          <a:xfrm>
            <a:off x="1170000" y="445025"/>
            <a:ext cx="7662300" cy="57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b="1" lang="en"/>
              <a:t>CHALLENGES TO START</a:t>
            </a:r>
            <a:endParaRPr/>
          </a:p>
        </p:txBody>
      </p:sp>
      <p:sp>
        <p:nvSpPr>
          <p:cNvPr id="123" name="Google Shape;123;p18"/>
          <p:cNvSpPr txBox="1"/>
          <p:nvPr>
            <p:ph idx="1" type="body"/>
          </p:nvPr>
        </p:nvSpPr>
        <p:spPr>
          <a:xfrm>
            <a:off x="1170000" y="1152475"/>
            <a:ext cx="4177200" cy="3416400"/>
          </a:xfrm>
          <a:prstGeom prst="rect">
            <a:avLst/>
          </a:prstGeom>
          <a:noFill/>
          <a:ln>
            <a:noFill/>
          </a:ln>
        </p:spPr>
        <p:txBody>
          <a:bodyPr anchorCtr="0" anchor="t" bIns="34275" lIns="68575" spcFirstLastPara="1" rIns="68575" wrap="square" tIns="34275">
            <a:normAutofit fontScale="62500" lnSpcReduction="20000"/>
          </a:bodyPr>
          <a:lstStyle/>
          <a:p>
            <a:pPr indent="0" lvl="0" marL="457200" rtl="0" algn="l">
              <a:lnSpc>
                <a:spcPct val="135000"/>
              </a:lnSpc>
              <a:spcBef>
                <a:spcPts val="800"/>
              </a:spcBef>
              <a:spcAft>
                <a:spcPts val="0"/>
              </a:spcAft>
              <a:buNone/>
            </a:pPr>
            <a:r>
              <a:rPr lang="en"/>
              <a:t>OEM’s have traditionally controlled the SDLC and path-to-production for weapon systems and their embedded software</a:t>
            </a:r>
            <a:endParaRPr/>
          </a:p>
          <a:p>
            <a:pPr indent="0" lvl="0" marL="457200" rtl="0" algn="l">
              <a:lnSpc>
                <a:spcPct val="135000"/>
              </a:lnSpc>
              <a:spcBef>
                <a:spcPts val="1200"/>
              </a:spcBef>
              <a:spcAft>
                <a:spcPts val="0"/>
              </a:spcAft>
              <a:buNone/>
            </a:pPr>
            <a:r>
              <a:rPr lang="en"/>
              <a:t>SWEG’s mission provides cradle-to-grave SW development and sustainment capabilities for aircraft, weapons, and cyber-physical platforms across the USAF operational fleets</a:t>
            </a:r>
            <a:endParaRPr/>
          </a:p>
          <a:p>
            <a:pPr indent="0" lvl="0" marL="457200" rtl="0" algn="l">
              <a:lnSpc>
                <a:spcPct val="135000"/>
              </a:lnSpc>
              <a:spcBef>
                <a:spcPts val="1200"/>
              </a:spcBef>
              <a:spcAft>
                <a:spcPts val="0"/>
              </a:spcAft>
              <a:buNone/>
            </a:pPr>
            <a:r>
              <a:rPr lang="en"/>
              <a:t>NEED: An agile, government-owned, software supply chain that extends to hardware in the field would not require contract negotiation</a:t>
            </a:r>
            <a:endParaRPr/>
          </a:p>
          <a:p>
            <a:pPr indent="0" lvl="0" marL="457200" rtl="0" algn="l">
              <a:lnSpc>
                <a:spcPct val="135000"/>
              </a:lnSpc>
              <a:spcBef>
                <a:spcPts val="1200"/>
              </a:spcBef>
              <a:spcAft>
                <a:spcPts val="0"/>
              </a:spcAft>
              <a:buNone/>
            </a:pPr>
            <a:r>
              <a:rPr lang="en"/>
              <a:t>Many teams (government and contractors) coming together to implement a proof-of-value without ever working together previously</a:t>
            </a:r>
            <a:endParaRPr/>
          </a:p>
          <a:p>
            <a:pPr indent="0" lvl="0" marL="457200" rtl="0" algn="l">
              <a:lnSpc>
                <a:spcPct val="135000"/>
              </a:lnSpc>
              <a:spcBef>
                <a:spcPts val="1200"/>
              </a:spcBef>
              <a:spcAft>
                <a:spcPts val="1200"/>
              </a:spcAft>
              <a:buNone/>
            </a:pPr>
            <a:r>
              <a:t/>
            </a:r>
            <a:endParaRPr/>
          </a:p>
        </p:txBody>
      </p:sp>
      <p:pic>
        <p:nvPicPr>
          <p:cNvPr id="124" name="Google Shape;124;p18"/>
          <p:cNvPicPr preferRelativeResize="0"/>
          <p:nvPr/>
        </p:nvPicPr>
        <p:blipFill>
          <a:blip r:embed="rId3">
            <a:alphaModFix/>
          </a:blip>
          <a:stretch>
            <a:fillRect/>
          </a:stretch>
        </p:blipFill>
        <p:spPr>
          <a:xfrm>
            <a:off x="5464475" y="1581438"/>
            <a:ext cx="3492000" cy="19806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9"/>
          <p:cNvSpPr txBox="1"/>
          <p:nvPr>
            <p:ph type="title"/>
          </p:nvPr>
        </p:nvSpPr>
        <p:spPr>
          <a:xfrm>
            <a:off x="1170000" y="555600"/>
            <a:ext cx="2864100" cy="755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37500"/>
              <a:buFont typeface="Arial"/>
              <a:buNone/>
            </a:pPr>
            <a:r>
              <a:rPr b="1" lang="en"/>
              <a:t>GOVERNMENT </a:t>
            </a:r>
            <a:r>
              <a:rPr b="1" lang="en">
                <a:latin typeface="Arial"/>
                <a:ea typeface="Arial"/>
                <a:cs typeface="Arial"/>
                <a:sym typeface="Arial"/>
              </a:rPr>
              <a:t>SOLUTION TENETS</a:t>
            </a:r>
            <a:endParaRPr/>
          </a:p>
        </p:txBody>
      </p:sp>
      <p:sp>
        <p:nvSpPr>
          <p:cNvPr id="131" name="Google Shape;131;p19"/>
          <p:cNvSpPr txBox="1"/>
          <p:nvPr>
            <p:ph idx="1" type="body"/>
          </p:nvPr>
        </p:nvSpPr>
        <p:spPr>
          <a:xfrm>
            <a:off x="1012875" y="1389600"/>
            <a:ext cx="3165300" cy="3179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Use </a:t>
            </a:r>
            <a:r>
              <a:rPr lang="en" sz="1800"/>
              <a:t>Agile Software Development</a:t>
            </a:r>
            <a:br>
              <a:rPr lang="en" sz="1800"/>
            </a:br>
            <a:endParaRPr sz="1800"/>
          </a:p>
          <a:p>
            <a:pPr indent="-342900" lvl="0" marL="457200" rtl="0" algn="l">
              <a:lnSpc>
                <a:spcPct val="100000"/>
              </a:lnSpc>
              <a:spcBef>
                <a:spcPts val="0"/>
              </a:spcBef>
              <a:spcAft>
                <a:spcPts val="0"/>
              </a:spcAft>
              <a:buSzPts val="1800"/>
              <a:buChar char="●"/>
            </a:pPr>
            <a:r>
              <a:rPr lang="en" sz="1800"/>
              <a:t>Maximize Automation of Tests</a:t>
            </a:r>
            <a:br>
              <a:rPr lang="en" sz="1800"/>
            </a:br>
            <a:endParaRPr sz="1800"/>
          </a:p>
          <a:p>
            <a:pPr indent="-342900" lvl="0" marL="457200" rtl="0" algn="l">
              <a:lnSpc>
                <a:spcPct val="100000"/>
              </a:lnSpc>
              <a:spcBef>
                <a:spcPts val="0"/>
              </a:spcBef>
              <a:spcAft>
                <a:spcPts val="0"/>
              </a:spcAft>
              <a:buSzPts val="1800"/>
              <a:buChar char="●"/>
            </a:pPr>
            <a:r>
              <a:rPr lang="en" sz="1800"/>
              <a:t>Use and build trust in Digital Twins for Hardware Tests</a:t>
            </a:r>
            <a:br>
              <a:rPr lang="en" sz="1800"/>
            </a:br>
            <a:endParaRPr sz="1800"/>
          </a:p>
          <a:p>
            <a:pPr indent="-342900" lvl="0" marL="457200" rtl="0" algn="l">
              <a:lnSpc>
                <a:spcPct val="100000"/>
              </a:lnSpc>
              <a:spcBef>
                <a:spcPts val="0"/>
              </a:spcBef>
              <a:spcAft>
                <a:spcPts val="0"/>
              </a:spcAft>
              <a:buSzPts val="1800"/>
              <a:buChar char="●"/>
            </a:pPr>
            <a:r>
              <a:rPr lang="en" sz="1800"/>
              <a:t>Match Hardware Architecture Standards</a:t>
            </a:r>
            <a:endParaRPr sz="1800"/>
          </a:p>
          <a:p>
            <a:pPr indent="0" lvl="0" marL="0" rtl="0" algn="l">
              <a:spcBef>
                <a:spcPts val="1200"/>
              </a:spcBef>
              <a:spcAft>
                <a:spcPts val="1200"/>
              </a:spcAft>
              <a:buNone/>
            </a:pPr>
            <a:r>
              <a:t/>
            </a:r>
            <a:endParaRPr/>
          </a:p>
        </p:txBody>
      </p:sp>
      <p:pic>
        <p:nvPicPr>
          <p:cNvPr id="132" name="Google Shape;132;p19"/>
          <p:cNvPicPr preferRelativeResize="0"/>
          <p:nvPr/>
        </p:nvPicPr>
        <p:blipFill rotWithShape="1">
          <a:blip r:embed="rId3">
            <a:alphaModFix/>
          </a:blip>
          <a:srcRect b="0" l="0" r="0" t="0"/>
          <a:stretch/>
        </p:blipFill>
        <p:spPr>
          <a:xfrm>
            <a:off x="4034100" y="852087"/>
            <a:ext cx="4492399" cy="2239791"/>
          </a:xfrm>
          <a:prstGeom prst="rect">
            <a:avLst/>
          </a:prstGeom>
          <a:noFill/>
          <a:ln>
            <a:noFill/>
          </a:ln>
        </p:spPr>
      </p:pic>
      <p:sp>
        <p:nvSpPr>
          <p:cNvPr id="133" name="Google Shape;133;p19"/>
          <p:cNvSpPr/>
          <p:nvPr/>
        </p:nvSpPr>
        <p:spPr>
          <a:xfrm>
            <a:off x="4578550" y="3091875"/>
            <a:ext cx="3403500" cy="553800"/>
          </a:xfrm>
          <a:prstGeom prst="roundRect">
            <a:avLst>
              <a:gd fmla="val 16667" name="adj"/>
            </a:avLst>
          </a:prstGeom>
          <a:solidFill>
            <a:srgbClr val="4F595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Calibri"/>
                <a:ea typeface="Calibri"/>
                <a:cs typeface="Calibri"/>
                <a:sym typeface="Calibri"/>
              </a:rPr>
              <a:t>Lightning </a:t>
            </a:r>
            <a:r>
              <a:rPr lang="en" sz="1400">
                <a:solidFill>
                  <a:schemeClr val="lt1"/>
                </a:solidFill>
                <a:latin typeface="Calibri"/>
                <a:ea typeface="Calibri"/>
                <a:cs typeface="Calibri"/>
                <a:sym typeface="Calibri"/>
              </a:rPr>
              <a:t>is a Rapid OFP Delivery Pipeline Connecting the </a:t>
            </a:r>
            <a:r>
              <a:rPr lang="en">
                <a:solidFill>
                  <a:schemeClr val="lt1"/>
                </a:solidFill>
                <a:latin typeface="Calibri"/>
                <a:ea typeface="Calibri"/>
                <a:cs typeface="Calibri"/>
                <a:sym typeface="Calibri"/>
              </a:rPr>
              <a:t>Cloud </a:t>
            </a:r>
            <a:r>
              <a:rPr lang="en" sz="1400">
                <a:solidFill>
                  <a:schemeClr val="lt1"/>
                </a:solidFill>
                <a:latin typeface="Calibri"/>
                <a:ea typeface="Calibri"/>
                <a:cs typeface="Calibri"/>
                <a:sym typeface="Calibri"/>
              </a:rPr>
              <a:t>to the </a:t>
            </a:r>
            <a:r>
              <a:rPr lang="en">
                <a:solidFill>
                  <a:schemeClr val="lt1"/>
                </a:solidFill>
                <a:latin typeface="Calibri"/>
                <a:ea typeface="Calibri"/>
                <a:cs typeface="Calibri"/>
                <a:sym typeface="Calibri"/>
              </a:rPr>
              <a:t>Jet</a:t>
            </a:r>
            <a:r>
              <a:rPr lang="en" sz="1400">
                <a:solidFill>
                  <a:schemeClr val="lt1"/>
                </a:solidFill>
                <a:latin typeface="Calibri"/>
                <a:ea typeface="Calibri"/>
                <a:cs typeface="Calibri"/>
                <a:sym typeface="Calibri"/>
              </a:rPr>
              <a:t>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0"/>
          <p:cNvPicPr preferRelativeResize="0"/>
          <p:nvPr/>
        </p:nvPicPr>
        <p:blipFill rotWithShape="1">
          <a:blip r:embed="rId3">
            <a:alphaModFix/>
          </a:blip>
          <a:srcRect b="0" l="0" r="0" t="0"/>
          <a:stretch/>
        </p:blipFill>
        <p:spPr>
          <a:xfrm>
            <a:off x="4763" y="0"/>
            <a:ext cx="9134476" cy="5143503"/>
          </a:xfrm>
          <a:prstGeom prst="rect">
            <a:avLst/>
          </a:prstGeom>
          <a:noFill/>
          <a:ln>
            <a:noFill/>
          </a:ln>
        </p:spPr>
      </p:pic>
      <p:sp>
        <p:nvSpPr>
          <p:cNvPr id="140" name="Google Shape;140;p20"/>
          <p:cNvSpPr txBox="1"/>
          <p:nvPr/>
        </p:nvSpPr>
        <p:spPr>
          <a:xfrm>
            <a:off x="-145667" y="2747677"/>
            <a:ext cx="1310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Developer Writes</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Code in Local</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Development Center</a:t>
            </a:r>
            <a:endParaRPr sz="1100"/>
          </a:p>
        </p:txBody>
      </p:sp>
      <p:sp>
        <p:nvSpPr>
          <p:cNvPr id="141" name="Google Shape;141;p20"/>
          <p:cNvSpPr txBox="1"/>
          <p:nvPr/>
        </p:nvSpPr>
        <p:spPr>
          <a:xfrm>
            <a:off x="898981" y="2491520"/>
            <a:ext cx="13107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Firewall</a:t>
            </a:r>
            <a:endParaRPr sz="1100"/>
          </a:p>
        </p:txBody>
      </p:sp>
      <p:sp>
        <p:nvSpPr>
          <p:cNvPr id="142" name="Google Shape;142;p20"/>
          <p:cNvSpPr txBox="1"/>
          <p:nvPr/>
        </p:nvSpPr>
        <p:spPr>
          <a:xfrm>
            <a:off x="1106315" y="1806283"/>
            <a:ext cx="7845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Encrypted</a:t>
            </a:r>
            <a:endParaRPr sz="1100"/>
          </a:p>
        </p:txBody>
      </p:sp>
      <p:sp>
        <p:nvSpPr>
          <p:cNvPr id="143" name="Google Shape;143;p20"/>
          <p:cNvSpPr txBox="1"/>
          <p:nvPr/>
        </p:nvSpPr>
        <p:spPr>
          <a:xfrm>
            <a:off x="1854503" y="2657973"/>
            <a:ext cx="1310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Sandbox</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Data Center</a:t>
            </a:r>
            <a:endParaRPr sz="1100"/>
          </a:p>
        </p:txBody>
      </p:sp>
      <p:sp>
        <p:nvSpPr>
          <p:cNvPr id="144" name="Google Shape;144;p20"/>
          <p:cNvSpPr txBox="1"/>
          <p:nvPr/>
        </p:nvSpPr>
        <p:spPr>
          <a:xfrm>
            <a:off x="2771677" y="2657973"/>
            <a:ext cx="8700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Unclassified</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Digital Twin #1</a:t>
            </a:r>
            <a:endParaRPr sz="1100"/>
          </a:p>
        </p:txBody>
      </p:sp>
      <p:sp>
        <p:nvSpPr>
          <p:cNvPr id="145" name="Google Shape;145;p20"/>
          <p:cNvSpPr txBox="1"/>
          <p:nvPr/>
        </p:nvSpPr>
        <p:spPr>
          <a:xfrm>
            <a:off x="3380947" y="2657973"/>
            <a:ext cx="8700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Automated</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Testing</a:t>
            </a:r>
            <a:endParaRPr sz="1100"/>
          </a:p>
        </p:txBody>
      </p:sp>
      <p:sp>
        <p:nvSpPr>
          <p:cNvPr id="146" name="Google Shape;146;p20"/>
          <p:cNvSpPr txBox="1"/>
          <p:nvPr/>
        </p:nvSpPr>
        <p:spPr>
          <a:xfrm>
            <a:off x="4117898" y="2491520"/>
            <a:ext cx="7845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Firewall</a:t>
            </a:r>
            <a:endParaRPr sz="1100"/>
          </a:p>
        </p:txBody>
      </p:sp>
      <p:sp>
        <p:nvSpPr>
          <p:cNvPr id="147" name="Google Shape;147;p20"/>
          <p:cNvSpPr txBox="1"/>
          <p:nvPr/>
        </p:nvSpPr>
        <p:spPr>
          <a:xfrm>
            <a:off x="4629601" y="2657973"/>
            <a:ext cx="1310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Stage</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Data Center</a:t>
            </a:r>
            <a:endParaRPr sz="1100"/>
          </a:p>
        </p:txBody>
      </p:sp>
      <p:sp>
        <p:nvSpPr>
          <p:cNvPr id="148" name="Google Shape;148;p20"/>
          <p:cNvSpPr txBox="1"/>
          <p:nvPr/>
        </p:nvSpPr>
        <p:spPr>
          <a:xfrm>
            <a:off x="4117898" y="3092880"/>
            <a:ext cx="7845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Cross-domain Solution</a:t>
            </a:r>
            <a:endParaRPr sz="1100"/>
          </a:p>
        </p:txBody>
      </p:sp>
      <p:cxnSp>
        <p:nvCxnSpPr>
          <p:cNvPr id="149" name="Google Shape;149;p20"/>
          <p:cNvCxnSpPr/>
          <p:nvPr/>
        </p:nvCxnSpPr>
        <p:spPr>
          <a:xfrm rot="10800000">
            <a:off x="4510019" y="2657880"/>
            <a:ext cx="0" cy="435000"/>
          </a:xfrm>
          <a:prstGeom prst="straightConnector1">
            <a:avLst/>
          </a:prstGeom>
          <a:noFill/>
          <a:ln cap="flat" cmpd="sng" w="9525">
            <a:solidFill>
              <a:srgbClr val="94F2A7"/>
            </a:solidFill>
            <a:prstDash val="solid"/>
            <a:miter lim="800000"/>
            <a:headEnd len="sm" w="sm" type="none"/>
            <a:tailEnd len="med" w="med" type="triangle"/>
          </a:ln>
        </p:spPr>
      </p:cxnSp>
      <p:sp>
        <p:nvSpPr>
          <p:cNvPr id="150" name="Google Shape;150;p20"/>
          <p:cNvSpPr txBox="1"/>
          <p:nvPr/>
        </p:nvSpPr>
        <p:spPr>
          <a:xfrm>
            <a:off x="5530824" y="2657973"/>
            <a:ext cx="8700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Future Classified</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Digital Twin #2</a:t>
            </a:r>
            <a:endParaRPr sz="1100"/>
          </a:p>
        </p:txBody>
      </p:sp>
      <p:sp>
        <p:nvSpPr>
          <p:cNvPr id="151" name="Google Shape;151;p20"/>
          <p:cNvSpPr txBox="1"/>
          <p:nvPr/>
        </p:nvSpPr>
        <p:spPr>
          <a:xfrm>
            <a:off x="6156042" y="2657973"/>
            <a:ext cx="8700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Automated</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Testing</a:t>
            </a:r>
            <a:endParaRPr sz="1100"/>
          </a:p>
        </p:txBody>
      </p:sp>
      <p:sp>
        <p:nvSpPr>
          <p:cNvPr id="152" name="Google Shape;152;p20"/>
          <p:cNvSpPr txBox="1"/>
          <p:nvPr/>
        </p:nvSpPr>
        <p:spPr>
          <a:xfrm>
            <a:off x="5280404" y="1676599"/>
            <a:ext cx="13107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Test On Digital Aircraft/Sensor</a:t>
            </a:r>
            <a:endParaRPr sz="1100"/>
          </a:p>
        </p:txBody>
      </p:sp>
      <p:sp>
        <p:nvSpPr>
          <p:cNvPr id="153" name="Google Shape;153;p20"/>
          <p:cNvSpPr txBox="1"/>
          <p:nvPr/>
        </p:nvSpPr>
        <p:spPr>
          <a:xfrm>
            <a:off x="7595912" y="2714809"/>
            <a:ext cx="1310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Load the Fleet On a</a:t>
            </a:r>
            <a:endParaRPr sz="1100"/>
          </a:p>
          <a:p>
            <a:pPr indent="0" lvl="0" marL="0" marR="0" rtl="0" algn="ctr">
              <a:spcBef>
                <a:spcPts val="0"/>
              </a:spcBef>
              <a:spcAft>
                <a:spcPts val="0"/>
              </a:spcAft>
              <a:buNone/>
            </a:pPr>
            <a:r>
              <a:rPr lang="en" sz="600">
                <a:solidFill>
                  <a:schemeClr val="dk1"/>
                </a:solidFill>
                <a:latin typeface="Arial"/>
                <a:ea typeface="Arial"/>
                <a:cs typeface="Arial"/>
                <a:sym typeface="Arial"/>
              </a:rPr>
              <a:t>Operationally-Driven Schedule</a:t>
            </a:r>
            <a:endParaRPr sz="1100"/>
          </a:p>
        </p:txBody>
      </p:sp>
      <p:sp>
        <p:nvSpPr>
          <p:cNvPr id="154" name="Google Shape;154;p20"/>
          <p:cNvSpPr txBox="1"/>
          <p:nvPr/>
        </p:nvSpPr>
        <p:spPr>
          <a:xfrm>
            <a:off x="3721295" y="982906"/>
            <a:ext cx="15750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600">
                <a:solidFill>
                  <a:schemeClr val="dk1"/>
                </a:solidFill>
                <a:latin typeface="Arial"/>
                <a:ea typeface="Arial"/>
                <a:cs typeface="Arial"/>
                <a:sym typeface="Arial"/>
              </a:rPr>
              <a:t>Lightning CI/CD Pipeline Connects Platform One to Aircraft/Sensors</a:t>
            </a:r>
            <a:endParaRPr sz="1100"/>
          </a:p>
        </p:txBody>
      </p:sp>
      <p:sp>
        <p:nvSpPr>
          <p:cNvPr id="155" name="Google Shape;155;p20"/>
          <p:cNvSpPr txBox="1"/>
          <p:nvPr/>
        </p:nvSpPr>
        <p:spPr>
          <a:xfrm>
            <a:off x="898975" y="131150"/>
            <a:ext cx="73275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100">
                <a:solidFill>
                  <a:schemeClr val="dk1"/>
                </a:solidFill>
              </a:rPr>
              <a:t>PROJECT </a:t>
            </a:r>
            <a:r>
              <a:rPr b="1" lang="en" sz="2100">
                <a:solidFill>
                  <a:schemeClr val="dk1"/>
                </a:solidFill>
                <a:latin typeface="Arial"/>
                <a:ea typeface="Arial"/>
                <a:cs typeface="Arial"/>
                <a:sym typeface="Arial"/>
              </a:rPr>
              <a:t>LIGHTNING CONCEPT OVERVIEW</a:t>
            </a:r>
            <a:endParaRPr sz="1100"/>
          </a:p>
        </p:txBody>
      </p:sp>
      <p:pic>
        <p:nvPicPr>
          <p:cNvPr id="156" name="Google Shape;156;p20"/>
          <p:cNvPicPr preferRelativeResize="0"/>
          <p:nvPr/>
        </p:nvPicPr>
        <p:blipFill>
          <a:blip r:embed="rId4">
            <a:alphaModFix/>
          </a:blip>
          <a:stretch>
            <a:fillRect/>
          </a:stretch>
        </p:blipFill>
        <p:spPr>
          <a:xfrm>
            <a:off x="4775" y="570325"/>
            <a:ext cx="672575" cy="67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21"/>
          <p:cNvSpPr txBox="1"/>
          <p:nvPr>
            <p:ph type="title"/>
          </p:nvPr>
        </p:nvSpPr>
        <p:spPr>
          <a:xfrm>
            <a:off x="1170000" y="445025"/>
            <a:ext cx="7662300" cy="572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a:buNone/>
            </a:pPr>
            <a:r>
              <a:rPr b="1" lang="en"/>
              <a:t>Delivering Proof of Value</a:t>
            </a:r>
            <a:endParaRPr/>
          </a:p>
        </p:txBody>
      </p:sp>
      <p:sp>
        <p:nvSpPr>
          <p:cNvPr id="163" name="Google Shape;163;p21"/>
          <p:cNvSpPr txBox="1"/>
          <p:nvPr>
            <p:ph idx="1" type="body"/>
          </p:nvPr>
        </p:nvSpPr>
        <p:spPr>
          <a:xfrm>
            <a:off x="1170000" y="1087250"/>
            <a:ext cx="4629000" cy="3416400"/>
          </a:xfrm>
          <a:prstGeom prst="rect">
            <a:avLst/>
          </a:prstGeom>
          <a:noFill/>
          <a:ln>
            <a:noFill/>
          </a:ln>
        </p:spPr>
        <p:txBody>
          <a:bodyPr anchorCtr="0" anchor="t" bIns="34275" lIns="68575" spcFirstLastPara="1" rIns="68575" wrap="square" tIns="34275">
            <a:normAutofit fontScale="70000" lnSpcReduction="10000"/>
          </a:bodyPr>
          <a:lstStyle/>
          <a:p>
            <a:pPr indent="-308610" lvl="0" marL="457200" rtl="0" algn="l">
              <a:lnSpc>
                <a:spcPct val="135000"/>
              </a:lnSpc>
              <a:spcBef>
                <a:spcPts val="800"/>
              </a:spcBef>
              <a:spcAft>
                <a:spcPts val="0"/>
              </a:spcAft>
              <a:buSzPct val="100000"/>
              <a:buChar char="●"/>
            </a:pPr>
            <a:r>
              <a:rPr lang="en"/>
              <a:t>SkiCAMP team working on the baseline on-prem infrastructure since Dec ‘20</a:t>
            </a:r>
            <a:endParaRPr/>
          </a:p>
          <a:p>
            <a:pPr indent="-308610" lvl="0" marL="457200" rtl="0" algn="l">
              <a:lnSpc>
                <a:spcPct val="135000"/>
              </a:lnSpc>
              <a:spcBef>
                <a:spcPts val="0"/>
              </a:spcBef>
              <a:spcAft>
                <a:spcPts val="0"/>
              </a:spcAft>
              <a:buSzPct val="100000"/>
              <a:buChar char="●"/>
            </a:pPr>
            <a:r>
              <a:rPr lang="en"/>
              <a:t>April ‘21 multi-vendor team onboarded to support SkiCAMP; supported service blueprinting and </a:t>
            </a:r>
            <a:endParaRPr/>
          </a:p>
          <a:p>
            <a:pPr indent="-308610" lvl="0" marL="457200" rtl="0" algn="l">
              <a:lnSpc>
                <a:spcPct val="135000"/>
              </a:lnSpc>
              <a:spcBef>
                <a:spcPts val="0"/>
              </a:spcBef>
              <a:spcAft>
                <a:spcPts val="0"/>
              </a:spcAft>
              <a:buSzPct val="100000"/>
              <a:buChar char="●"/>
            </a:pPr>
            <a:r>
              <a:rPr b="1" i="1" lang="en"/>
              <a:t>Cupcake</a:t>
            </a:r>
            <a:r>
              <a:rPr lang="en"/>
              <a:t> -- </a:t>
            </a:r>
            <a:r>
              <a:rPr b="1" i="1" lang="en"/>
              <a:t>Birthday Cake</a:t>
            </a:r>
            <a:r>
              <a:rPr lang="en"/>
              <a:t> -- </a:t>
            </a:r>
            <a:r>
              <a:rPr b="1" i="1" lang="en"/>
              <a:t>Wedding Cake</a:t>
            </a:r>
            <a:r>
              <a:rPr lang="en"/>
              <a:t> assessment and planning</a:t>
            </a:r>
            <a:endParaRPr/>
          </a:p>
          <a:p>
            <a:pPr indent="-308610" lvl="0" marL="457200" rtl="0" algn="l">
              <a:lnSpc>
                <a:spcPct val="135000"/>
              </a:lnSpc>
              <a:spcBef>
                <a:spcPts val="0"/>
              </a:spcBef>
              <a:spcAft>
                <a:spcPts val="0"/>
              </a:spcAft>
              <a:buSzPct val="100000"/>
              <a:buChar char="●"/>
            </a:pPr>
            <a:r>
              <a:rPr lang="en"/>
              <a:t>Established baselines for remote-access, SSO, test automation, and configuration of MANDO, GROGU, and integrated with OFP Dev Team</a:t>
            </a:r>
            <a:endParaRPr/>
          </a:p>
          <a:p>
            <a:pPr indent="-308610" lvl="0" marL="457200" rtl="0" algn="l">
              <a:lnSpc>
                <a:spcPct val="135000"/>
              </a:lnSpc>
              <a:spcBef>
                <a:spcPts val="0"/>
              </a:spcBef>
              <a:spcAft>
                <a:spcPts val="0"/>
              </a:spcAft>
              <a:buSzPct val="100000"/>
              <a:buChar char="●"/>
            </a:pPr>
            <a:r>
              <a:rPr lang="en"/>
              <a:t>June ‘21 - Executed proof of concept during the USAF flight test event: deployed baseline OFP to aircraft pod at the beginning of the ATO day, received post-mission data, updated OFP code, tested, and deployed updates to flight that night  </a:t>
            </a:r>
            <a:endParaRPr/>
          </a:p>
        </p:txBody>
      </p:sp>
      <p:pic>
        <p:nvPicPr>
          <p:cNvPr id="164" name="Google Shape;164;p21"/>
          <p:cNvPicPr preferRelativeResize="0"/>
          <p:nvPr/>
        </p:nvPicPr>
        <p:blipFill>
          <a:blip r:embed="rId3">
            <a:alphaModFix/>
          </a:blip>
          <a:stretch>
            <a:fillRect/>
          </a:stretch>
        </p:blipFill>
        <p:spPr>
          <a:xfrm>
            <a:off x="5961325" y="1558350"/>
            <a:ext cx="3040200" cy="202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141614"/>
      </a:dk1>
      <a:lt1>
        <a:srgbClr val="FFFFFF"/>
      </a:lt1>
      <a:dk2>
        <a:srgbClr val="212723"/>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